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12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1455"/>
  </p:normalViewPr>
  <p:slideViewPr>
    <p:cSldViewPr snapToGrid="0">
      <p:cViewPr varScale="1">
        <p:scale>
          <a:sx n="119" d="100"/>
          <a:sy n="119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1AEDF7-8A88-4098-9952-3582C8B5E57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E3B1384-66DA-4F4E-BB70-1AEF6CF671E2}">
      <dgm:prSet/>
      <dgm:spPr/>
      <dgm:t>
        <a:bodyPr/>
        <a:lstStyle/>
        <a:p>
          <a:r>
            <a:rPr lang="en-US" b="1" i="0" dirty="0">
              <a:latin typeface="+mj-lt"/>
            </a:rPr>
            <a:t>React</a:t>
          </a:r>
          <a:r>
            <a:rPr lang="en-US" b="0" i="0" dirty="0">
              <a:latin typeface="+mj-lt"/>
            </a:rPr>
            <a:t> : Offers a component-based approach for efficient development</a:t>
          </a:r>
          <a:endParaRPr lang="en-US" dirty="0">
            <a:latin typeface="+mj-lt"/>
          </a:endParaRPr>
        </a:p>
      </dgm:t>
    </dgm:pt>
    <dgm:pt modelId="{230DE01C-9D64-4AA4-BFAF-26D5B31F4073}" type="parTrans" cxnId="{829631D4-23C5-4AB9-AEB2-8C0CDF8A2C5F}">
      <dgm:prSet/>
      <dgm:spPr/>
      <dgm:t>
        <a:bodyPr/>
        <a:lstStyle/>
        <a:p>
          <a:endParaRPr lang="en-US"/>
        </a:p>
      </dgm:t>
    </dgm:pt>
    <dgm:pt modelId="{B25257E4-46BD-4542-B438-3F725E3B1BB3}" type="sibTrans" cxnId="{829631D4-23C5-4AB9-AEB2-8C0CDF8A2C5F}">
      <dgm:prSet/>
      <dgm:spPr/>
      <dgm:t>
        <a:bodyPr/>
        <a:lstStyle/>
        <a:p>
          <a:endParaRPr lang="en-US"/>
        </a:p>
      </dgm:t>
    </dgm:pt>
    <dgm:pt modelId="{EAC37C89-282D-4370-9988-2F5E10475155}">
      <dgm:prSet/>
      <dgm:spPr/>
      <dgm:t>
        <a:bodyPr/>
        <a:lstStyle/>
        <a:p>
          <a:r>
            <a:rPr lang="en-US" b="1" i="0"/>
            <a:t>Tailwind CSS </a:t>
          </a:r>
          <a:r>
            <a:rPr lang="en-US" b="0" i="0"/>
            <a:t>: Enables rapid development of custom designs</a:t>
          </a:r>
          <a:endParaRPr lang="en-US"/>
        </a:p>
      </dgm:t>
    </dgm:pt>
    <dgm:pt modelId="{A44A9DA8-A708-45B4-A51B-890B2AA2CF8F}" type="parTrans" cxnId="{AD41423E-BF57-404D-B95C-4057ACC8B375}">
      <dgm:prSet/>
      <dgm:spPr/>
      <dgm:t>
        <a:bodyPr/>
        <a:lstStyle/>
        <a:p>
          <a:endParaRPr lang="en-US"/>
        </a:p>
      </dgm:t>
    </dgm:pt>
    <dgm:pt modelId="{284D2495-DA09-443C-83EA-7F4DB7C7CA3A}" type="sibTrans" cxnId="{AD41423E-BF57-404D-B95C-4057ACC8B375}">
      <dgm:prSet/>
      <dgm:spPr/>
      <dgm:t>
        <a:bodyPr/>
        <a:lstStyle/>
        <a:p>
          <a:endParaRPr lang="en-US"/>
        </a:p>
      </dgm:t>
    </dgm:pt>
    <dgm:pt modelId="{F8CAA2E1-0A5E-4CC9-9342-3AF5D07C218E}">
      <dgm:prSet/>
      <dgm:spPr/>
      <dgm:t>
        <a:bodyPr/>
        <a:lstStyle/>
        <a:p>
          <a:r>
            <a:rPr lang="en-US" b="1" i="0"/>
            <a:t>Syncfusion</a:t>
          </a:r>
          <a:r>
            <a:rPr lang="en-US" b="0" i="0"/>
            <a:t> : Specializes in charts for interactive data visualizations</a:t>
          </a:r>
          <a:endParaRPr lang="en-US"/>
        </a:p>
      </dgm:t>
    </dgm:pt>
    <dgm:pt modelId="{CF7069B3-9402-4F73-A9BD-EEB7A8B4C14C}" type="parTrans" cxnId="{844AD48B-E95D-49E1-AA12-5C8322D09619}">
      <dgm:prSet/>
      <dgm:spPr/>
      <dgm:t>
        <a:bodyPr/>
        <a:lstStyle/>
        <a:p>
          <a:endParaRPr lang="en-US"/>
        </a:p>
      </dgm:t>
    </dgm:pt>
    <dgm:pt modelId="{6F441432-36F4-40FD-8133-5609BFB08041}" type="sibTrans" cxnId="{844AD48B-E95D-49E1-AA12-5C8322D09619}">
      <dgm:prSet/>
      <dgm:spPr/>
      <dgm:t>
        <a:bodyPr/>
        <a:lstStyle/>
        <a:p>
          <a:endParaRPr lang="en-US"/>
        </a:p>
      </dgm:t>
    </dgm:pt>
    <dgm:pt modelId="{6CB621B5-FF28-C24A-A4C1-F9AFF6FD12C0}" type="pres">
      <dgm:prSet presAssocID="{5F1AEDF7-8A88-4098-9952-3582C8B5E57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45117AC-EFF1-2C45-B601-EB7E2C50EE95}" type="pres">
      <dgm:prSet presAssocID="{FE3B1384-66DA-4F4E-BB70-1AEF6CF671E2}" presName="hierRoot1" presStyleCnt="0"/>
      <dgm:spPr/>
    </dgm:pt>
    <dgm:pt modelId="{CB00ACCA-417B-C243-BE2E-D7DE4011E007}" type="pres">
      <dgm:prSet presAssocID="{FE3B1384-66DA-4F4E-BB70-1AEF6CF671E2}" presName="composite" presStyleCnt="0"/>
      <dgm:spPr/>
    </dgm:pt>
    <dgm:pt modelId="{72F7298E-044A-B649-8593-08C88CEC1FC3}" type="pres">
      <dgm:prSet presAssocID="{FE3B1384-66DA-4F4E-BB70-1AEF6CF671E2}" presName="background" presStyleLbl="node0" presStyleIdx="0" presStyleCnt="3"/>
      <dgm:spPr/>
    </dgm:pt>
    <dgm:pt modelId="{F0DD2B09-E2BA-F94F-8714-4694742F3395}" type="pres">
      <dgm:prSet presAssocID="{FE3B1384-66DA-4F4E-BB70-1AEF6CF671E2}" presName="text" presStyleLbl="fgAcc0" presStyleIdx="0" presStyleCnt="3">
        <dgm:presLayoutVars>
          <dgm:chPref val="3"/>
        </dgm:presLayoutVars>
      </dgm:prSet>
      <dgm:spPr/>
    </dgm:pt>
    <dgm:pt modelId="{8B0372AC-9E7A-A84C-88D5-13457191BFF2}" type="pres">
      <dgm:prSet presAssocID="{FE3B1384-66DA-4F4E-BB70-1AEF6CF671E2}" presName="hierChild2" presStyleCnt="0"/>
      <dgm:spPr/>
    </dgm:pt>
    <dgm:pt modelId="{94278A8E-A82A-0D47-BB71-2CC2A93FAAAF}" type="pres">
      <dgm:prSet presAssocID="{EAC37C89-282D-4370-9988-2F5E10475155}" presName="hierRoot1" presStyleCnt="0"/>
      <dgm:spPr/>
    </dgm:pt>
    <dgm:pt modelId="{A834177B-1789-B643-90DF-3974ECD66560}" type="pres">
      <dgm:prSet presAssocID="{EAC37C89-282D-4370-9988-2F5E10475155}" presName="composite" presStyleCnt="0"/>
      <dgm:spPr/>
    </dgm:pt>
    <dgm:pt modelId="{8C12BAAD-086E-CF40-94A4-9DA0CAF988A5}" type="pres">
      <dgm:prSet presAssocID="{EAC37C89-282D-4370-9988-2F5E10475155}" presName="background" presStyleLbl="node0" presStyleIdx="1" presStyleCnt="3"/>
      <dgm:spPr/>
    </dgm:pt>
    <dgm:pt modelId="{3DD94B1A-FFB4-AF4A-95DA-8C8539AE0E03}" type="pres">
      <dgm:prSet presAssocID="{EAC37C89-282D-4370-9988-2F5E10475155}" presName="text" presStyleLbl="fgAcc0" presStyleIdx="1" presStyleCnt="3">
        <dgm:presLayoutVars>
          <dgm:chPref val="3"/>
        </dgm:presLayoutVars>
      </dgm:prSet>
      <dgm:spPr/>
    </dgm:pt>
    <dgm:pt modelId="{EEC124F0-FD24-C046-A95C-D74323A6504C}" type="pres">
      <dgm:prSet presAssocID="{EAC37C89-282D-4370-9988-2F5E10475155}" presName="hierChild2" presStyleCnt="0"/>
      <dgm:spPr/>
    </dgm:pt>
    <dgm:pt modelId="{FB8713CA-380B-7F45-9F8C-67519D1FD35D}" type="pres">
      <dgm:prSet presAssocID="{F8CAA2E1-0A5E-4CC9-9342-3AF5D07C218E}" presName="hierRoot1" presStyleCnt="0"/>
      <dgm:spPr/>
    </dgm:pt>
    <dgm:pt modelId="{B9A64084-0066-D641-A740-64C13F778AB9}" type="pres">
      <dgm:prSet presAssocID="{F8CAA2E1-0A5E-4CC9-9342-3AF5D07C218E}" presName="composite" presStyleCnt="0"/>
      <dgm:spPr/>
    </dgm:pt>
    <dgm:pt modelId="{2C3DB60A-6FDF-8841-ACE6-7EAD787FACBA}" type="pres">
      <dgm:prSet presAssocID="{F8CAA2E1-0A5E-4CC9-9342-3AF5D07C218E}" presName="background" presStyleLbl="node0" presStyleIdx="2" presStyleCnt="3"/>
      <dgm:spPr/>
    </dgm:pt>
    <dgm:pt modelId="{E8613310-4A1A-9B40-9533-DCD7B9741BD3}" type="pres">
      <dgm:prSet presAssocID="{F8CAA2E1-0A5E-4CC9-9342-3AF5D07C218E}" presName="text" presStyleLbl="fgAcc0" presStyleIdx="2" presStyleCnt="3">
        <dgm:presLayoutVars>
          <dgm:chPref val="3"/>
        </dgm:presLayoutVars>
      </dgm:prSet>
      <dgm:spPr/>
    </dgm:pt>
    <dgm:pt modelId="{64504566-6330-E241-ACAB-6F896C33BC09}" type="pres">
      <dgm:prSet presAssocID="{F8CAA2E1-0A5E-4CC9-9342-3AF5D07C218E}" presName="hierChild2" presStyleCnt="0"/>
      <dgm:spPr/>
    </dgm:pt>
  </dgm:ptLst>
  <dgm:cxnLst>
    <dgm:cxn modelId="{AD41423E-BF57-404D-B95C-4057ACC8B375}" srcId="{5F1AEDF7-8A88-4098-9952-3582C8B5E577}" destId="{EAC37C89-282D-4370-9988-2F5E10475155}" srcOrd="1" destOrd="0" parTransId="{A44A9DA8-A708-45B4-A51B-890B2AA2CF8F}" sibTransId="{284D2495-DA09-443C-83EA-7F4DB7C7CA3A}"/>
    <dgm:cxn modelId="{5E18D17C-5363-7A45-92B8-A03BF21F5F94}" type="presOf" srcId="{F8CAA2E1-0A5E-4CC9-9342-3AF5D07C218E}" destId="{E8613310-4A1A-9B40-9533-DCD7B9741BD3}" srcOrd="0" destOrd="0" presId="urn:microsoft.com/office/officeart/2005/8/layout/hierarchy1"/>
    <dgm:cxn modelId="{844AD48B-E95D-49E1-AA12-5C8322D09619}" srcId="{5F1AEDF7-8A88-4098-9952-3582C8B5E577}" destId="{F8CAA2E1-0A5E-4CC9-9342-3AF5D07C218E}" srcOrd="2" destOrd="0" parTransId="{CF7069B3-9402-4F73-A9BD-EEB7A8B4C14C}" sibTransId="{6F441432-36F4-40FD-8133-5609BFB08041}"/>
    <dgm:cxn modelId="{EEB3F597-79DE-7748-929A-CEFF8006E2AD}" type="presOf" srcId="{FE3B1384-66DA-4F4E-BB70-1AEF6CF671E2}" destId="{F0DD2B09-E2BA-F94F-8714-4694742F3395}" srcOrd="0" destOrd="0" presId="urn:microsoft.com/office/officeart/2005/8/layout/hierarchy1"/>
    <dgm:cxn modelId="{829631D4-23C5-4AB9-AEB2-8C0CDF8A2C5F}" srcId="{5F1AEDF7-8A88-4098-9952-3582C8B5E577}" destId="{FE3B1384-66DA-4F4E-BB70-1AEF6CF671E2}" srcOrd="0" destOrd="0" parTransId="{230DE01C-9D64-4AA4-BFAF-26D5B31F4073}" sibTransId="{B25257E4-46BD-4542-B438-3F725E3B1BB3}"/>
    <dgm:cxn modelId="{176CBFDB-58B6-354C-B590-D9E855AB89A5}" type="presOf" srcId="{EAC37C89-282D-4370-9988-2F5E10475155}" destId="{3DD94B1A-FFB4-AF4A-95DA-8C8539AE0E03}" srcOrd="0" destOrd="0" presId="urn:microsoft.com/office/officeart/2005/8/layout/hierarchy1"/>
    <dgm:cxn modelId="{0FAFD1FE-0806-B549-A936-143A14D2BEA4}" type="presOf" srcId="{5F1AEDF7-8A88-4098-9952-3582C8B5E577}" destId="{6CB621B5-FF28-C24A-A4C1-F9AFF6FD12C0}" srcOrd="0" destOrd="0" presId="urn:microsoft.com/office/officeart/2005/8/layout/hierarchy1"/>
    <dgm:cxn modelId="{B6888EDE-56F0-2545-A5C7-23CA3515BC8D}" type="presParOf" srcId="{6CB621B5-FF28-C24A-A4C1-F9AFF6FD12C0}" destId="{F45117AC-EFF1-2C45-B601-EB7E2C50EE95}" srcOrd="0" destOrd="0" presId="urn:microsoft.com/office/officeart/2005/8/layout/hierarchy1"/>
    <dgm:cxn modelId="{FEAA491F-5D60-6E48-A8F4-7A30E837D3DC}" type="presParOf" srcId="{F45117AC-EFF1-2C45-B601-EB7E2C50EE95}" destId="{CB00ACCA-417B-C243-BE2E-D7DE4011E007}" srcOrd="0" destOrd="0" presId="urn:microsoft.com/office/officeart/2005/8/layout/hierarchy1"/>
    <dgm:cxn modelId="{CC403C23-9749-224F-8354-A10E087B13E2}" type="presParOf" srcId="{CB00ACCA-417B-C243-BE2E-D7DE4011E007}" destId="{72F7298E-044A-B649-8593-08C88CEC1FC3}" srcOrd="0" destOrd="0" presId="urn:microsoft.com/office/officeart/2005/8/layout/hierarchy1"/>
    <dgm:cxn modelId="{110D0BAE-EE45-AC49-A424-B4A448B0E7F6}" type="presParOf" srcId="{CB00ACCA-417B-C243-BE2E-D7DE4011E007}" destId="{F0DD2B09-E2BA-F94F-8714-4694742F3395}" srcOrd="1" destOrd="0" presId="urn:microsoft.com/office/officeart/2005/8/layout/hierarchy1"/>
    <dgm:cxn modelId="{3DEB465E-2589-A749-A816-12EF0119C7F0}" type="presParOf" srcId="{F45117AC-EFF1-2C45-B601-EB7E2C50EE95}" destId="{8B0372AC-9E7A-A84C-88D5-13457191BFF2}" srcOrd="1" destOrd="0" presId="urn:microsoft.com/office/officeart/2005/8/layout/hierarchy1"/>
    <dgm:cxn modelId="{925EAEC1-0DFF-1946-953D-CAE31226D9FE}" type="presParOf" srcId="{6CB621B5-FF28-C24A-A4C1-F9AFF6FD12C0}" destId="{94278A8E-A82A-0D47-BB71-2CC2A93FAAAF}" srcOrd="1" destOrd="0" presId="urn:microsoft.com/office/officeart/2005/8/layout/hierarchy1"/>
    <dgm:cxn modelId="{63A8F207-A846-254D-9F21-C66683A65952}" type="presParOf" srcId="{94278A8E-A82A-0D47-BB71-2CC2A93FAAAF}" destId="{A834177B-1789-B643-90DF-3974ECD66560}" srcOrd="0" destOrd="0" presId="urn:microsoft.com/office/officeart/2005/8/layout/hierarchy1"/>
    <dgm:cxn modelId="{0ADA2847-8DF3-B14B-8F19-D8514C0C6564}" type="presParOf" srcId="{A834177B-1789-B643-90DF-3974ECD66560}" destId="{8C12BAAD-086E-CF40-94A4-9DA0CAF988A5}" srcOrd="0" destOrd="0" presId="urn:microsoft.com/office/officeart/2005/8/layout/hierarchy1"/>
    <dgm:cxn modelId="{E4478399-52C2-1D46-A74C-F6246F131078}" type="presParOf" srcId="{A834177B-1789-B643-90DF-3974ECD66560}" destId="{3DD94B1A-FFB4-AF4A-95DA-8C8539AE0E03}" srcOrd="1" destOrd="0" presId="urn:microsoft.com/office/officeart/2005/8/layout/hierarchy1"/>
    <dgm:cxn modelId="{DE019B65-49A8-2844-9B3C-E7E5E45B3337}" type="presParOf" srcId="{94278A8E-A82A-0D47-BB71-2CC2A93FAAAF}" destId="{EEC124F0-FD24-C046-A95C-D74323A6504C}" srcOrd="1" destOrd="0" presId="urn:microsoft.com/office/officeart/2005/8/layout/hierarchy1"/>
    <dgm:cxn modelId="{3FA84FBE-B089-A247-AD18-4FDBDE9ACCBF}" type="presParOf" srcId="{6CB621B5-FF28-C24A-A4C1-F9AFF6FD12C0}" destId="{FB8713CA-380B-7F45-9F8C-67519D1FD35D}" srcOrd="2" destOrd="0" presId="urn:microsoft.com/office/officeart/2005/8/layout/hierarchy1"/>
    <dgm:cxn modelId="{882C5BD1-4C26-A74A-A80B-D9977DF76E92}" type="presParOf" srcId="{FB8713CA-380B-7F45-9F8C-67519D1FD35D}" destId="{B9A64084-0066-D641-A740-64C13F778AB9}" srcOrd="0" destOrd="0" presId="urn:microsoft.com/office/officeart/2005/8/layout/hierarchy1"/>
    <dgm:cxn modelId="{E06E6B8A-E4ED-8745-A659-5CDB0C271842}" type="presParOf" srcId="{B9A64084-0066-D641-A740-64C13F778AB9}" destId="{2C3DB60A-6FDF-8841-ACE6-7EAD787FACBA}" srcOrd="0" destOrd="0" presId="urn:microsoft.com/office/officeart/2005/8/layout/hierarchy1"/>
    <dgm:cxn modelId="{155C454B-036C-FD40-A128-C6AA12F87257}" type="presParOf" srcId="{B9A64084-0066-D641-A740-64C13F778AB9}" destId="{E8613310-4A1A-9B40-9533-DCD7B9741BD3}" srcOrd="1" destOrd="0" presId="urn:microsoft.com/office/officeart/2005/8/layout/hierarchy1"/>
    <dgm:cxn modelId="{48E2889F-5874-214E-AEAD-C9FFDA199FC2}" type="presParOf" srcId="{FB8713CA-380B-7F45-9F8C-67519D1FD35D}" destId="{64504566-6330-E241-ACAB-6F896C33BC0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732738-E1FA-4630-B660-5F3C497D1DF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0ABE612-05F4-41E2-9480-3EC11D9AA075}">
      <dgm:prSet/>
      <dgm:spPr/>
      <dgm:t>
        <a:bodyPr/>
        <a:lstStyle/>
        <a:p>
          <a:r>
            <a:rPr lang="en-US" b="0" i="0"/>
            <a:t>Node.js with Express framework.</a:t>
          </a:r>
          <a:endParaRPr lang="en-US"/>
        </a:p>
      </dgm:t>
    </dgm:pt>
    <dgm:pt modelId="{34531D81-338D-4BD2-9BF6-68724624CC48}" type="parTrans" cxnId="{DB7899F5-B8A8-41F6-9544-3032CF536E12}">
      <dgm:prSet/>
      <dgm:spPr/>
      <dgm:t>
        <a:bodyPr/>
        <a:lstStyle/>
        <a:p>
          <a:endParaRPr lang="en-US"/>
        </a:p>
      </dgm:t>
    </dgm:pt>
    <dgm:pt modelId="{F455A4A9-0292-492A-BD0F-77D4AD124736}" type="sibTrans" cxnId="{DB7899F5-B8A8-41F6-9544-3032CF536E12}">
      <dgm:prSet/>
      <dgm:spPr/>
      <dgm:t>
        <a:bodyPr/>
        <a:lstStyle/>
        <a:p>
          <a:endParaRPr lang="en-US"/>
        </a:p>
      </dgm:t>
    </dgm:pt>
    <dgm:pt modelId="{02D18441-E14D-417C-87D3-4734265CD4A6}">
      <dgm:prSet/>
      <dgm:spPr/>
      <dgm:t>
        <a:bodyPr/>
        <a:lstStyle/>
        <a:p>
          <a:r>
            <a:rPr lang="en-US" b="0" i="0"/>
            <a:t>Clean Architecture: Organized into feature-specific folders. Enhances maintainability and scalability of the codebase</a:t>
          </a:r>
          <a:endParaRPr lang="en-US"/>
        </a:p>
      </dgm:t>
    </dgm:pt>
    <dgm:pt modelId="{1A14EA47-DBED-4003-983E-E6AF06457954}" type="parTrans" cxnId="{F802EBD4-B0B6-4135-B63C-CC9EEE9C835C}">
      <dgm:prSet/>
      <dgm:spPr/>
      <dgm:t>
        <a:bodyPr/>
        <a:lstStyle/>
        <a:p>
          <a:endParaRPr lang="en-US"/>
        </a:p>
      </dgm:t>
    </dgm:pt>
    <dgm:pt modelId="{C945E63B-88F9-4C2C-975A-F526C2A7B421}" type="sibTrans" cxnId="{F802EBD4-B0B6-4135-B63C-CC9EEE9C835C}">
      <dgm:prSet/>
      <dgm:spPr/>
      <dgm:t>
        <a:bodyPr/>
        <a:lstStyle/>
        <a:p>
          <a:endParaRPr lang="en-US"/>
        </a:p>
      </dgm:t>
    </dgm:pt>
    <dgm:pt modelId="{A62D5935-AE4E-46EB-A827-D898C26AD685}">
      <dgm:prSet/>
      <dgm:spPr/>
      <dgm:t>
        <a:bodyPr/>
        <a:lstStyle/>
        <a:p>
          <a:r>
            <a:rPr lang="en-US" b="0" i="0"/>
            <a:t>Database Management: CQRS (Command Query Responsibility Segregation) pattern followed for CRUD operations</a:t>
          </a:r>
          <a:endParaRPr lang="en-US"/>
        </a:p>
      </dgm:t>
    </dgm:pt>
    <dgm:pt modelId="{2DB67B57-9BA5-42F1-9F7F-D68C44790010}" type="parTrans" cxnId="{8ABF44B4-E13D-432B-9CE1-10280D486E31}">
      <dgm:prSet/>
      <dgm:spPr/>
      <dgm:t>
        <a:bodyPr/>
        <a:lstStyle/>
        <a:p>
          <a:endParaRPr lang="en-US"/>
        </a:p>
      </dgm:t>
    </dgm:pt>
    <dgm:pt modelId="{4EFC42BC-67DF-4762-AB3F-DA85E2C7876E}" type="sibTrans" cxnId="{8ABF44B4-E13D-432B-9CE1-10280D486E31}">
      <dgm:prSet/>
      <dgm:spPr/>
      <dgm:t>
        <a:bodyPr/>
        <a:lstStyle/>
        <a:p>
          <a:endParaRPr lang="en-US"/>
        </a:p>
      </dgm:t>
    </dgm:pt>
    <dgm:pt modelId="{BB0A5221-3F14-294A-AA37-ABF8C954C74D}" type="pres">
      <dgm:prSet presAssocID="{65732738-E1FA-4630-B660-5F3C497D1DF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3FAE996-4F4F-B94B-B3F7-8550FD6C8EE5}" type="pres">
      <dgm:prSet presAssocID="{F0ABE612-05F4-41E2-9480-3EC11D9AA075}" presName="hierRoot1" presStyleCnt="0"/>
      <dgm:spPr/>
    </dgm:pt>
    <dgm:pt modelId="{FC7C1CF0-2502-8A4F-B05F-200B5B27ED11}" type="pres">
      <dgm:prSet presAssocID="{F0ABE612-05F4-41E2-9480-3EC11D9AA075}" presName="composite" presStyleCnt="0"/>
      <dgm:spPr/>
    </dgm:pt>
    <dgm:pt modelId="{27940C46-6692-DF47-901F-AFA3E390BF72}" type="pres">
      <dgm:prSet presAssocID="{F0ABE612-05F4-41E2-9480-3EC11D9AA075}" presName="background" presStyleLbl="node0" presStyleIdx="0" presStyleCnt="3"/>
      <dgm:spPr/>
    </dgm:pt>
    <dgm:pt modelId="{0BC02B8B-0170-3248-9C64-59AAA2FD3A65}" type="pres">
      <dgm:prSet presAssocID="{F0ABE612-05F4-41E2-9480-3EC11D9AA075}" presName="text" presStyleLbl="fgAcc0" presStyleIdx="0" presStyleCnt="3">
        <dgm:presLayoutVars>
          <dgm:chPref val="3"/>
        </dgm:presLayoutVars>
      </dgm:prSet>
      <dgm:spPr/>
    </dgm:pt>
    <dgm:pt modelId="{DDB690E1-ADDA-114F-A64B-7D99C7F735BD}" type="pres">
      <dgm:prSet presAssocID="{F0ABE612-05F4-41E2-9480-3EC11D9AA075}" presName="hierChild2" presStyleCnt="0"/>
      <dgm:spPr/>
    </dgm:pt>
    <dgm:pt modelId="{EFD97A93-3760-6440-8D12-440B7C2F3410}" type="pres">
      <dgm:prSet presAssocID="{02D18441-E14D-417C-87D3-4734265CD4A6}" presName="hierRoot1" presStyleCnt="0"/>
      <dgm:spPr/>
    </dgm:pt>
    <dgm:pt modelId="{C75719A0-321C-8E46-AEA1-5A90B8C9589D}" type="pres">
      <dgm:prSet presAssocID="{02D18441-E14D-417C-87D3-4734265CD4A6}" presName="composite" presStyleCnt="0"/>
      <dgm:spPr/>
    </dgm:pt>
    <dgm:pt modelId="{7DD4552B-B63C-C048-A93A-51C03872591C}" type="pres">
      <dgm:prSet presAssocID="{02D18441-E14D-417C-87D3-4734265CD4A6}" presName="background" presStyleLbl="node0" presStyleIdx="1" presStyleCnt="3"/>
      <dgm:spPr/>
    </dgm:pt>
    <dgm:pt modelId="{183EA3F4-6E5B-1643-AA15-C082D1A680A1}" type="pres">
      <dgm:prSet presAssocID="{02D18441-E14D-417C-87D3-4734265CD4A6}" presName="text" presStyleLbl="fgAcc0" presStyleIdx="1" presStyleCnt="3">
        <dgm:presLayoutVars>
          <dgm:chPref val="3"/>
        </dgm:presLayoutVars>
      </dgm:prSet>
      <dgm:spPr/>
    </dgm:pt>
    <dgm:pt modelId="{246DC381-E980-7E44-AE55-30CC0F522186}" type="pres">
      <dgm:prSet presAssocID="{02D18441-E14D-417C-87D3-4734265CD4A6}" presName="hierChild2" presStyleCnt="0"/>
      <dgm:spPr/>
    </dgm:pt>
    <dgm:pt modelId="{F23A2104-B94A-8A41-9C23-AD74B6384168}" type="pres">
      <dgm:prSet presAssocID="{A62D5935-AE4E-46EB-A827-D898C26AD685}" presName="hierRoot1" presStyleCnt="0"/>
      <dgm:spPr/>
    </dgm:pt>
    <dgm:pt modelId="{E4DEDE99-880A-AB4E-A671-86C5F5B3AB60}" type="pres">
      <dgm:prSet presAssocID="{A62D5935-AE4E-46EB-A827-D898C26AD685}" presName="composite" presStyleCnt="0"/>
      <dgm:spPr/>
    </dgm:pt>
    <dgm:pt modelId="{538FBB09-2B14-F34A-ACB1-A203E919FD9D}" type="pres">
      <dgm:prSet presAssocID="{A62D5935-AE4E-46EB-A827-D898C26AD685}" presName="background" presStyleLbl="node0" presStyleIdx="2" presStyleCnt="3"/>
      <dgm:spPr/>
    </dgm:pt>
    <dgm:pt modelId="{C3C9CF4B-D992-DB42-83A5-EBEF19D4D4C7}" type="pres">
      <dgm:prSet presAssocID="{A62D5935-AE4E-46EB-A827-D898C26AD685}" presName="text" presStyleLbl="fgAcc0" presStyleIdx="2" presStyleCnt="3">
        <dgm:presLayoutVars>
          <dgm:chPref val="3"/>
        </dgm:presLayoutVars>
      </dgm:prSet>
      <dgm:spPr/>
    </dgm:pt>
    <dgm:pt modelId="{2F61EE92-1A22-3442-BD54-FAE294AE6FA6}" type="pres">
      <dgm:prSet presAssocID="{A62D5935-AE4E-46EB-A827-D898C26AD685}" presName="hierChild2" presStyleCnt="0"/>
      <dgm:spPr/>
    </dgm:pt>
  </dgm:ptLst>
  <dgm:cxnLst>
    <dgm:cxn modelId="{364DCB4E-EEB6-9D4B-A758-CDD812C2E2EB}" type="presOf" srcId="{A62D5935-AE4E-46EB-A827-D898C26AD685}" destId="{C3C9CF4B-D992-DB42-83A5-EBEF19D4D4C7}" srcOrd="0" destOrd="0" presId="urn:microsoft.com/office/officeart/2005/8/layout/hierarchy1"/>
    <dgm:cxn modelId="{44D9E756-36E5-B144-A910-86BEF7042B8A}" type="presOf" srcId="{02D18441-E14D-417C-87D3-4734265CD4A6}" destId="{183EA3F4-6E5B-1643-AA15-C082D1A680A1}" srcOrd="0" destOrd="0" presId="urn:microsoft.com/office/officeart/2005/8/layout/hierarchy1"/>
    <dgm:cxn modelId="{1C2A438B-4B06-A448-B119-56DE805080D4}" type="presOf" srcId="{F0ABE612-05F4-41E2-9480-3EC11D9AA075}" destId="{0BC02B8B-0170-3248-9C64-59AAA2FD3A65}" srcOrd="0" destOrd="0" presId="urn:microsoft.com/office/officeart/2005/8/layout/hierarchy1"/>
    <dgm:cxn modelId="{8ABF44B4-E13D-432B-9CE1-10280D486E31}" srcId="{65732738-E1FA-4630-B660-5F3C497D1DF9}" destId="{A62D5935-AE4E-46EB-A827-D898C26AD685}" srcOrd="2" destOrd="0" parTransId="{2DB67B57-9BA5-42F1-9F7F-D68C44790010}" sibTransId="{4EFC42BC-67DF-4762-AB3F-DA85E2C7876E}"/>
    <dgm:cxn modelId="{1A5B64BF-09FC-AF4C-A4F5-8B2F00E76039}" type="presOf" srcId="{65732738-E1FA-4630-B660-5F3C497D1DF9}" destId="{BB0A5221-3F14-294A-AA37-ABF8C954C74D}" srcOrd="0" destOrd="0" presId="urn:microsoft.com/office/officeart/2005/8/layout/hierarchy1"/>
    <dgm:cxn modelId="{F802EBD4-B0B6-4135-B63C-CC9EEE9C835C}" srcId="{65732738-E1FA-4630-B660-5F3C497D1DF9}" destId="{02D18441-E14D-417C-87D3-4734265CD4A6}" srcOrd="1" destOrd="0" parTransId="{1A14EA47-DBED-4003-983E-E6AF06457954}" sibTransId="{C945E63B-88F9-4C2C-975A-F526C2A7B421}"/>
    <dgm:cxn modelId="{DB7899F5-B8A8-41F6-9544-3032CF536E12}" srcId="{65732738-E1FA-4630-B660-5F3C497D1DF9}" destId="{F0ABE612-05F4-41E2-9480-3EC11D9AA075}" srcOrd="0" destOrd="0" parTransId="{34531D81-338D-4BD2-9BF6-68724624CC48}" sibTransId="{F455A4A9-0292-492A-BD0F-77D4AD124736}"/>
    <dgm:cxn modelId="{A3080C77-ED25-3F44-8E0D-96AD5FC383B8}" type="presParOf" srcId="{BB0A5221-3F14-294A-AA37-ABF8C954C74D}" destId="{23FAE996-4F4F-B94B-B3F7-8550FD6C8EE5}" srcOrd="0" destOrd="0" presId="urn:microsoft.com/office/officeart/2005/8/layout/hierarchy1"/>
    <dgm:cxn modelId="{CBC2A535-3FAF-3847-A3C8-B647B90882EC}" type="presParOf" srcId="{23FAE996-4F4F-B94B-B3F7-8550FD6C8EE5}" destId="{FC7C1CF0-2502-8A4F-B05F-200B5B27ED11}" srcOrd="0" destOrd="0" presId="urn:microsoft.com/office/officeart/2005/8/layout/hierarchy1"/>
    <dgm:cxn modelId="{42FFD335-67F3-8F4E-B027-74A08BDA2A67}" type="presParOf" srcId="{FC7C1CF0-2502-8A4F-B05F-200B5B27ED11}" destId="{27940C46-6692-DF47-901F-AFA3E390BF72}" srcOrd="0" destOrd="0" presId="urn:microsoft.com/office/officeart/2005/8/layout/hierarchy1"/>
    <dgm:cxn modelId="{C9BD1D82-99C4-944D-BAFC-7A9C0A04FE07}" type="presParOf" srcId="{FC7C1CF0-2502-8A4F-B05F-200B5B27ED11}" destId="{0BC02B8B-0170-3248-9C64-59AAA2FD3A65}" srcOrd="1" destOrd="0" presId="urn:microsoft.com/office/officeart/2005/8/layout/hierarchy1"/>
    <dgm:cxn modelId="{15206BD0-D202-514F-B44C-7C7DC981A5C2}" type="presParOf" srcId="{23FAE996-4F4F-B94B-B3F7-8550FD6C8EE5}" destId="{DDB690E1-ADDA-114F-A64B-7D99C7F735BD}" srcOrd="1" destOrd="0" presId="urn:microsoft.com/office/officeart/2005/8/layout/hierarchy1"/>
    <dgm:cxn modelId="{82AD563C-6F27-6441-936D-CDF6492EF165}" type="presParOf" srcId="{BB0A5221-3F14-294A-AA37-ABF8C954C74D}" destId="{EFD97A93-3760-6440-8D12-440B7C2F3410}" srcOrd="1" destOrd="0" presId="urn:microsoft.com/office/officeart/2005/8/layout/hierarchy1"/>
    <dgm:cxn modelId="{87908ED5-A50C-864F-9BEE-477BE2EA3F11}" type="presParOf" srcId="{EFD97A93-3760-6440-8D12-440B7C2F3410}" destId="{C75719A0-321C-8E46-AEA1-5A90B8C9589D}" srcOrd="0" destOrd="0" presId="urn:microsoft.com/office/officeart/2005/8/layout/hierarchy1"/>
    <dgm:cxn modelId="{78AA6E3B-C865-274A-A298-CBB3F1E554BD}" type="presParOf" srcId="{C75719A0-321C-8E46-AEA1-5A90B8C9589D}" destId="{7DD4552B-B63C-C048-A93A-51C03872591C}" srcOrd="0" destOrd="0" presId="urn:microsoft.com/office/officeart/2005/8/layout/hierarchy1"/>
    <dgm:cxn modelId="{9C330E3C-7EDA-8048-B2F0-37BF7B5C4D86}" type="presParOf" srcId="{C75719A0-321C-8E46-AEA1-5A90B8C9589D}" destId="{183EA3F4-6E5B-1643-AA15-C082D1A680A1}" srcOrd="1" destOrd="0" presId="urn:microsoft.com/office/officeart/2005/8/layout/hierarchy1"/>
    <dgm:cxn modelId="{459EF2DD-0EB8-6845-A12A-2F7035A94665}" type="presParOf" srcId="{EFD97A93-3760-6440-8D12-440B7C2F3410}" destId="{246DC381-E980-7E44-AE55-30CC0F522186}" srcOrd="1" destOrd="0" presId="urn:microsoft.com/office/officeart/2005/8/layout/hierarchy1"/>
    <dgm:cxn modelId="{53CA31AA-4DA3-1F4D-8F80-F5C4E48FD6D1}" type="presParOf" srcId="{BB0A5221-3F14-294A-AA37-ABF8C954C74D}" destId="{F23A2104-B94A-8A41-9C23-AD74B6384168}" srcOrd="2" destOrd="0" presId="urn:microsoft.com/office/officeart/2005/8/layout/hierarchy1"/>
    <dgm:cxn modelId="{F7ECF6A2-05A7-3B42-8306-CA8901C918BE}" type="presParOf" srcId="{F23A2104-B94A-8A41-9C23-AD74B6384168}" destId="{E4DEDE99-880A-AB4E-A671-86C5F5B3AB60}" srcOrd="0" destOrd="0" presId="urn:microsoft.com/office/officeart/2005/8/layout/hierarchy1"/>
    <dgm:cxn modelId="{CD00D779-8A8F-4C49-A86F-6E517FB7126C}" type="presParOf" srcId="{E4DEDE99-880A-AB4E-A671-86C5F5B3AB60}" destId="{538FBB09-2B14-F34A-ACB1-A203E919FD9D}" srcOrd="0" destOrd="0" presId="urn:microsoft.com/office/officeart/2005/8/layout/hierarchy1"/>
    <dgm:cxn modelId="{D5C2A573-5B6C-744A-8A7C-63A062CEB661}" type="presParOf" srcId="{E4DEDE99-880A-AB4E-A671-86C5F5B3AB60}" destId="{C3C9CF4B-D992-DB42-83A5-EBEF19D4D4C7}" srcOrd="1" destOrd="0" presId="urn:microsoft.com/office/officeart/2005/8/layout/hierarchy1"/>
    <dgm:cxn modelId="{CF5A5178-64DD-3343-8BF9-39EADA29A55C}" type="presParOf" srcId="{F23A2104-B94A-8A41-9C23-AD74B6384168}" destId="{2F61EE92-1A22-3442-BD54-FAE294AE6FA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F7298E-044A-B649-8593-08C88CEC1FC3}">
      <dsp:nvSpPr>
        <dsp:cNvPr id="0" name=""/>
        <dsp:cNvSpPr/>
      </dsp:nvSpPr>
      <dsp:spPr>
        <a:xfrm>
          <a:off x="0" y="484420"/>
          <a:ext cx="2996208" cy="1902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DD2B09-E2BA-F94F-8714-4694742F3395}">
      <dsp:nvSpPr>
        <dsp:cNvPr id="0" name=""/>
        <dsp:cNvSpPr/>
      </dsp:nvSpPr>
      <dsp:spPr>
        <a:xfrm>
          <a:off x="332911" y="800687"/>
          <a:ext cx="2996208" cy="1902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latin typeface="+mj-lt"/>
            </a:rPr>
            <a:t>React</a:t>
          </a:r>
          <a:r>
            <a:rPr lang="en-US" sz="2400" b="0" i="0" kern="1200" dirty="0">
              <a:latin typeface="+mj-lt"/>
            </a:rPr>
            <a:t> : Offers a component-based approach for efficient development</a:t>
          </a:r>
          <a:endParaRPr lang="en-US" sz="2400" kern="1200" dirty="0">
            <a:latin typeface="+mj-lt"/>
          </a:endParaRPr>
        </a:p>
      </dsp:txBody>
      <dsp:txXfrm>
        <a:off x="388636" y="856412"/>
        <a:ext cx="2884758" cy="1791142"/>
      </dsp:txXfrm>
    </dsp:sp>
    <dsp:sp modelId="{8C12BAAD-086E-CF40-94A4-9DA0CAF988A5}">
      <dsp:nvSpPr>
        <dsp:cNvPr id="0" name=""/>
        <dsp:cNvSpPr/>
      </dsp:nvSpPr>
      <dsp:spPr>
        <a:xfrm>
          <a:off x="3662032" y="484420"/>
          <a:ext cx="2996208" cy="1902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D94B1A-FFB4-AF4A-95DA-8C8539AE0E03}">
      <dsp:nvSpPr>
        <dsp:cNvPr id="0" name=""/>
        <dsp:cNvSpPr/>
      </dsp:nvSpPr>
      <dsp:spPr>
        <a:xfrm>
          <a:off x="3994944" y="800687"/>
          <a:ext cx="2996208" cy="1902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Tailwind CSS </a:t>
          </a:r>
          <a:r>
            <a:rPr lang="en-US" sz="2400" b="0" i="0" kern="1200"/>
            <a:t>: Enables rapid development of custom designs</a:t>
          </a:r>
          <a:endParaRPr lang="en-US" sz="2400" kern="1200"/>
        </a:p>
      </dsp:txBody>
      <dsp:txXfrm>
        <a:off x="4050669" y="856412"/>
        <a:ext cx="2884758" cy="1791142"/>
      </dsp:txXfrm>
    </dsp:sp>
    <dsp:sp modelId="{2C3DB60A-6FDF-8841-ACE6-7EAD787FACBA}">
      <dsp:nvSpPr>
        <dsp:cNvPr id="0" name=""/>
        <dsp:cNvSpPr/>
      </dsp:nvSpPr>
      <dsp:spPr>
        <a:xfrm>
          <a:off x="7324064" y="484420"/>
          <a:ext cx="2996208" cy="1902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613310-4A1A-9B40-9533-DCD7B9741BD3}">
      <dsp:nvSpPr>
        <dsp:cNvPr id="0" name=""/>
        <dsp:cNvSpPr/>
      </dsp:nvSpPr>
      <dsp:spPr>
        <a:xfrm>
          <a:off x="7656976" y="800687"/>
          <a:ext cx="2996208" cy="1902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Syncfusion</a:t>
          </a:r>
          <a:r>
            <a:rPr lang="en-US" sz="2400" b="0" i="0" kern="1200"/>
            <a:t> : Specializes in charts for interactive data visualizations</a:t>
          </a:r>
          <a:endParaRPr lang="en-US" sz="2400" kern="1200"/>
        </a:p>
      </dsp:txBody>
      <dsp:txXfrm>
        <a:off x="7712701" y="856412"/>
        <a:ext cx="2884758" cy="1791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40C46-6692-DF47-901F-AFA3E390BF72}">
      <dsp:nvSpPr>
        <dsp:cNvPr id="0" name=""/>
        <dsp:cNvSpPr/>
      </dsp:nvSpPr>
      <dsp:spPr>
        <a:xfrm>
          <a:off x="0" y="484420"/>
          <a:ext cx="2996208" cy="1902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C02B8B-0170-3248-9C64-59AAA2FD3A65}">
      <dsp:nvSpPr>
        <dsp:cNvPr id="0" name=""/>
        <dsp:cNvSpPr/>
      </dsp:nvSpPr>
      <dsp:spPr>
        <a:xfrm>
          <a:off x="332911" y="800687"/>
          <a:ext cx="2996208" cy="1902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Node.js with Express framework.</a:t>
          </a:r>
          <a:endParaRPr lang="en-US" sz="1900" kern="1200"/>
        </a:p>
      </dsp:txBody>
      <dsp:txXfrm>
        <a:off x="388636" y="856412"/>
        <a:ext cx="2884758" cy="1791142"/>
      </dsp:txXfrm>
    </dsp:sp>
    <dsp:sp modelId="{7DD4552B-B63C-C048-A93A-51C03872591C}">
      <dsp:nvSpPr>
        <dsp:cNvPr id="0" name=""/>
        <dsp:cNvSpPr/>
      </dsp:nvSpPr>
      <dsp:spPr>
        <a:xfrm>
          <a:off x="3662032" y="484420"/>
          <a:ext cx="2996208" cy="1902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3EA3F4-6E5B-1643-AA15-C082D1A680A1}">
      <dsp:nvSpPr>
        <dsp:cNvPr id="0" name=""/>
        <dsp:cNvSpPr/>
      </dsp:nvSpPr>
      <dsp:spPr>
        <a:xfrm>
          <a:off x="3994944" y="800687"/>
          <a:ext cx="2996208" cy="1902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Clean Architecture: Organized into feature-specific folders. Enhances maintainability and scalability of the codebase</a:t>
          </a:r>
          <a:endParaRPr lang="en-US" sz="1900" kern="1200"/>
        </a:p>
      </dsp:txBody>
      <dsp:txXfrm>
        <a:off x="4050669" y="856412"/>
        <a:ext cx="2884758" cy="1791142"/>
      </dsp:txXfrm>
    </dsp:sp>
    <dsp:sp modelId="{538FBB09-2B14-F34A-ACB1-A203E919FD9D}">
      <dsp:nvSpPr>
        <dsp:cNvPr id="0" name=""/>
        <dsp:cNvSpPr/>
      </dsp:nvSpPr>
      <dsp:spPr>
        <a:xfrm>
          <a:off x="7324064" y="484420"/>
          <a:ext cx="2996208" cy="1902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9CF4B-D992-DB42-83A5-EBEF19D4D4C7}">
      <dsp:nvSpPr>
        <dsp:cNvPr id="0" name=""/>
        <dsp:cNvSpPr/>
      </dsp:nvSpPr>
      <dsp:spPr>
        <a:xfrm>
          <a:off x="7656976" y="800687"/>
          <a:ext cx="2996208" cy="1902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Database Management: CQRS (Command Query Responsibility Segregation) pattern followed for CRUD operations</a:t>
          </a:r>
          <a:endParaRPr lang="en-US" sz="1900" kern="1200"/>
        </a:p>
      </dsp:txBody>
      <dsp:txXfrm>
        <a:off x="7712701" y="856412"/>
        <a:ext cx="2884758" cy="1791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80BCE-E247-C044-95A9-7A70299B50A8}" type="datetimeFigureOut">
              <a:rPr lang="en-US" smtClean="0"/>
              <a:t>4/4/24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992B8-64F2-3342-8D50-293C509B7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61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992B8-64F2-3342-8D50-293C509B7D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4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Detailed profiles allowing companies to showcase background, offerings, and financial data.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Direct interaction between investors and companies, enabling investors to pitch investment proposals and companies to review and approve them.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Tailored experiences for both company personnel and investors, ensuring intuitive navigation and functionality.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enhanced performance and scalability while ensuring seamless data management.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992B8-64F2-3342-8D50-293C509B7D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76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992B8-64F2-3342-8D50-293C509B7D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74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992B8-64F2-3342-8D50-293C509B7D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4/4/24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216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50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41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28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57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60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00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0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93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01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60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4/4/24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63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1BE4D-4662-F149-6BD5-D9F25D2F8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3" y="3075708"/>
            <a:ext cx="5522013" cy="1272063"/>
          </a:xfrm>
        </p:spPr>
        <p:txBody>
          <a:bodyPr>
            <a:normAutofit fontScale="90000"/>
          </a:bodyPr>
          <a:lstStyle/>
          <a:p>
            <a:r>
              <a:rPr lang="en-US" dirty="0"/>
              <a:t>Venture Vista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31D1B-017B-F0D5-985D-B42D3D48E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4466845"/>
            <a:ext cx="4655719" cy="882904"/>
          </a:xfrm>
        </p:spPr>
        <p:txBody>
          <a:bodyPr>
            <a:normAutofit/>
          </a:bodyPr>
          <a:lstStyle/>
          <a:p>
            <a:r>
              <a:rPr lang="en-US" dirty="0"/>
              <a:t>Explore Investment with clarity</a:t>
            </a:r>
          </a:p>
        </p:txBody>
      </p:sp>
      <p:pic>
        <p:nvPicPr>
          <p:cNvPr id="4" name="Picture 3" descr="Car driving in the hills on a sunny day">
            <a:extLst>
              <a:ext uri="{FF2B5EF4-FFF2-40B4-BE49-F238E27FC236}">
                <a16:creationId xmlns:a16="http://schemas.microsoft.com/office/drawing/2014/main" id="{CF31FD47-82C3-873E-CB4B-574FB4336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40" r="14690" b="-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41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A collection of different shapes&#10;&#10;Description automatically generated">
            <a:extLst>
              <a:ext uri="{FF2B5EF4-FFF2-40B4-BE49-F238E27FC236}">
                <a16:creationId xmlns:a16="http://schemas.microsoft.com/office/drawing/2014/main" id="{326EC11E-8739-3E29-842D-F37C3D0AD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5" b="128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">
            <a:extLst>
              <a:ext uri="{FF2B5EF4-FFF2-40B4-BE49-F238E27FC236}">
                <a16:creationId xmlns:a16="http://schemas.microsoft.com/office/drawing/2014/main" id="{7D2808A8-88EA-594B-9B2E-FD41A1C7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780" y="4238244"/>
            <a:ext cx="7334060" cy="2619754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7DBD7E48-E652-0E49-8812-18A94BA95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94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9F861-CDA5-EDAA-306B-96B8437A7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384" y="4472847"/>
            <a:ext cx="6690950" cy="14538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spc="-1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79456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529C34-A0DB-3FA8-45FB-39396AC6B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192" y="1204721"/>
            <a:ext cx="4133647" cy="14465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VentureVista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58775-7D4F-8C7F-E068-5A135978B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3193" y="2691638"/>
            <a:ext cx="4133647" cy="318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Analyzed the provided data.</a:t>
            </a:r>
          </a:p>
          <a:p>
            <a:r>
              <a:rPr lang="en-US" dirty="0"/>
              <a:t>Recognized  the complexity and fragmentation in the investment process.</a:t>
            </a:r>
          </a:p>
          <a:p>
            <a:r>
              <a:rPr lang="en-US" dirty="0"/>
              <a:t>Brainstormed potential solution or ideas to address the challenge.</a:t>
            </a:r>
          </a:p>
        </p:txBody>
      </p:sp>
      <p:pic>
        <p:nvPicPr>
          <p:cNvPr id="6" name="Picture 5" descr="Person with idea concept">
            <a:extLst>
              <a:ext uri="{FF2B5EF4-FFF2-40B4-BE49-F238E27FC236}">
                <a16:creationId xmlns:a16="http://schemas.microsoft.com/office/drawing/2014/main" id="{86F7CDA9-0D5C-060E-E357-2756D01C8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22" r="11859" b="-1"/>
          <a:stretch/>
        </p:blipFill>
        <p:spPr>
          <a:xfrm>
            <a:off x="20" y="10"/>
            <a:ext cx="6967738" cy="6857990"/>
          </a:xfrm>
          <a:prstGeom prst="rect">
            <a:avLst/>
          </a:prstGeom>
        </p:spPr>
      </p:pic>
      <p:sp>
        <p:nvSpPr>
          <p:cNvPr id="18" name="Cross 17">
            <a:extLst>
              <a:ext uri="{FF2B5EF4-FFF2-40B4-BE49-F238E27FC236}">
                <a16:creationId xmlns:a16="http://schemas.microsoft.com/office/drawing/2014/main" id="{A12C7CBA-A034-9548-BC45-D37C25C00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032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49ED22-D9F5-F848-A98A-7181D4EE7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00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529C34-A0DB-3FA8-45FB-39396AC6B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Features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5AF7767-CAD6-61B5-E33F-15F7B338EE6F}"/>
              </a:ext>
            </a:extLst>
          </p:cNvPr>
          <p:cNvSpPr/>
          <p:nvPr/>
        </p:nvSpPr>
        <p:spPr>
          <a:xfrm>
            <a:off x="565149" y="2692400"/>
            <a:ext cx="8522547" cy="701294"/>
          </a:xfrm>
          <a:custGeom>
            <a:avLst/>
            <a:gdLst>
              <a:gd name="connsiteX0" fmla="*/ 0 w 8522547"/>
              <a:gd name="connsiteY0" fmla="*/ 70129 h 701294"/>
              <a:gd name="connsiteX1" fmla="*/ 70129 w 8522547"/>
              <a:gd name="connsiteY1" fmla="*/ 0 h 701294"/>
              <a:gd name="connsiteX2" fmla="*/ 8452418 w 8522547"/>
              <a:gd name="connsiteY2" fmla="*/ 0 h 701294"/>
              <a:gd name="connsiteX3" fmla="*/ 8522547 w 8522547"/>
              <a:gd name="connsiteY3" fmla="*/ 70129 h 701294"/>
              <a:gd name="connsiteX4" fmla="*/ 8522547 w 8522547"/>
              <a:gd name="connsiteY4" fmla="*/ 631165 h 701294"/>
              <a:gd name="connsiteX5" fmla="*/ 8452418 w 8522547"/>
              <a:gd name="connsiteY5" fmla="*/ 701294 h 701294"/>
              <a:gd name="connsiteX6" fmla="*/ 70129 w 8522547"/>
              <a:gd name="connsiteY6" fmla="*/ 701294 h 701294"/>
              <a:gd name="connsiteX7" fmla="*/ 0 w 8522547"/>
              <a:gd name="connsiteY7" fmla="*/ 631165 h 701294"/>
              <a:gd name="connsiteX8" fmla="*/ 0 w 8522547"/>
              <a:gd name="connsiteY8" fmla="*/ 70129 h 7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22547" h="701294">
                <a:moveTo>
                  <a:pt x="0" y="70129"/>
                </a:moveTo>
                <a:cubicBezTo>
                  <a:pt x="0" y="31398"/>
                  <a:pt x="31398" y="0"/>
                  <a:pt x="70129" y="0"/>
                </a:cubicBezTo>
                <a:lnTo>
                  <a:pt x="8452418" y="0"/>
                </a:lnTo>
                <a:cubicBezTo>
                  <a:pt x="8491149" y="0"/>
                  <a:pt x="8522547" y="31398"/>
                  <a:pt x="8522547" y="70129"/>
                </a:cubicBezTo>
                <a:lnTo>
                  <a:pt x="8522547" y="631165"/>
                </a:lnTo>
                <a:cubicBezTo>
                  <a:pt x="8522547" y="669896"/>
                  <a:pt x="8491149" y="701294"/>
                  <a:pt x="8452418" y="701294"/>
                </a:cubicBezTo>
                <a:lnTo>
                  <a:pt x="70129" y="701294"/>
                </a:lnTo>
                <a:cubicBezTo>
                  <a:pt x="31398" y="701294"/>
                  <a:pt x="0" y="669896"/>
                  <a:pt x="0" y="631165"/>
                </a:cubicBezTo>
                <a:lnTo>
                  <a:pt x="0" y="7012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4840" tIns="134840" rIns="909770" bIns="134840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0" i="0" kern="1200" dirty="0"/>
              <a:t>Comprehensive Company Profiles.</a:t>
            </a:r>
            <a:endParaRPr lang="en-US" sz="3000" kern="120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10432AE-6981-B5BA-08DF-32214E4678F8}"/>
              </a:ext>
            </a:extLst>
          </p:cNvPr>
          <p:cNvSpPr/>
          <p:nvPr/>
        </p:nvSpPr>
        <p:spPr>
          <a:xfrm>
            <a:off x="1278912" y="3521202"/>
            <a:ext cx="8522547" cy="701294"/>
          </a:xfrm>
          <a:custGeom>
            <a:avLst/>
            <a:gdLst>
              <a:gd name="connsiteX0" fmla="*/ 0 w 8522547"/>
              <a:gd name="connsiteY0" fmla="*/ 70129 h 701294"/>
              <a:gd name="connsiteX1" fmla="*/ 70129 w 8522547"/>
              <a:gd name="connsiteY1" fmla="*/ 0 h 701294"/>
              <a:gd name="connsiteX2" fmla="*/ 8452418 w 8522547"/>
              <a:gd name="connsiteY2" fmla="*/ 0 h 701294"/>
              <a:gd name="connsiteX3" fmla="*/ 8522547 w 8522547"/>
              <a:gd name="connsiteY3" fmla="*/ 70129 h 701294"/>
              <a:gd name="connsiteX4" fmla="*/ 8522547 w 8522547"/>
              <a:gd name="connsiteY4" fmla="*/ 631165 h 701294"/>
              <a:gd name="connsiteX5" fmla="*/ 8452418 w 8522547"/>
              <a:gd name="connsiteY5" fmla="*/ 701294 h 701294"/>
              <a:gd name="connsiteX6" fmla="*/ 70129 w 8522547"/>
              <a:gd name="connsiteY6" fmla="*/ 701294 h 701294"/>
              <a:gd name="connsiteX7" fmla="*/ 0 w 8522547"/>
              <a:gd name="connsiteY7" fmla="*/ 631165 h 701294"/>
              <a:gd name="connsiteX8" fmla="*/ 0 w 8522547"/>
              <a:gd name="connsiteY8" fmla="*/ 70129 h 7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22547" h="701294">
                <a:moveTo>
                  <a:pt x="0" y="70129"/>
                </a:moveTo>
                <a:cubicBezTo>
                  <a:pt x="0" y="31398"/>
                  <a:pt x="31398" y="0"/>
                  <a:pt x="70129" y="0"/>
                </a:cubicBezTo>
                <a:lnTo>
                  <a:pt x="8452418" y="0"/>
                </a:lnTo>
                <a:cubicBezTo>
                  <a:pt x="8491149" y="0"/>
                  <a:pt x="8522547" y="31398"/>
                  <a:pt x="8522547" y="70129"/>
                </a:cubicBezTo>
                <a:lnTo>
                  <a:pt x="8522547" y="631165"/>
                </a:lnTo>
                <a:cubicBezTo>
                  <a:pt x="8522547" y="669896"/>
                  <a:pt x="8491149" y="701294"/>
                  <a:pt x="8452418" y="701294"/>
                </a:cubicBezTo>
                <a:lnTo>
                  <a:pt x="70129" y="701294"/>
                </a:lnTo>
                <a:cubicBezTo>
                  <a:pt x="31398" y="701294"/>
                  <a:pt x="0" y="669896"/>
                  <a:pt x="0" y="631165"/>
                </a:cubicBezTo>
                <a:lnTo>
                  <a:pt x="0" y="7012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4840" tIns="134840" rIns="1304445" bIns="134840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0" i="0" kern="1200"/>
              <a:t>Investor Interaction.</a:t>
            </a:r>
            <a:endParaRPr lang="en-US" sz="3000" kern="120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29F9446-1379-BAE4-4DC7-165E5AF8B2C1}"/>
              </a:ext>
            </a:extLst>
          </p:cNvPr>
          <p:cNvSpPr/>
          <p:nvPr/>
        </p:nvSpPr>
        <p:spPr>
          <a:xfrm>
            <a:off x="1982022" y="4350003"/>
            <a:ext cx="8522547" cy="701294"/>
          </a:xfrm>
          <a:custGeom>
            <a:avLst/>
            <a:gdLst>
              <a:gd name="connsiteX0" fmla="*/ 0 w 8522547"/>
              <a:gd name="connsiteY0" fmla="*/ 70129 h 701294"/>
              <a:gd name="connsiteX1" fmla="*/ 70129 w 8522547"/>
              <a:gd name="connsiteY1" fmla="*/ 0 h 701294"/>
              <a:gd name="connsiteX2" fmla="*/ 8452418 w 8522547"/>
              <a:gd name="connsiteY2" fmla="*/ 0 h 701294"/>
              <a:gd name="connsiteX3" fmla="*/ 8522547 w 8522547"/>
              <a:gd name="connsiteY3" fmla="*/ 70129 h 701294"/>
              <a:gd name="connsiteX4" fmla="*/ 8522547 w 8522547"/>
              <a:gd name="connsiteY4" fmla="*/ 631165 h 701294"/>
              <a:gd name="connsiteX5" fmla="*/ 8452418 w 8522547"/>
              <a:gd name="connsiteY5" fmla="*/ 701294 h 701294"/>
              <a:gd name="connsiteX6" fmla="*/ 70129 w 8522547"/>
              <a:gd name="connsiteY6" fmla="*/ 701294 h 701294"/>
              <a:gd name="connsiteX7" fmla="*/ 0 w 8522547"/>
              <a:gd name="connsiteY7" fmla="*/ 631165 h 701294"/>
              <a:gd name="connsiteX8" fmla="*/ 0 w 8522547"/>
              <a:gd name="connsiteY8" fmla="*/ 70129 h 7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22547" h="701294">
                <a:moveTo>
                  <a:pt x="0" y="70129"/>
                </a:moveTo>
                <a:cubicBezTo>
                  <a:pt x="0" y="31398"/>
                  <a:pt x="31398" y="0"/>
                  <a:pt x="70129" y="0"/>
                </a:cubicBezTo>
                <a:lnTo>
                  <a:pt x="8452418" y="0"/>
                </a:lnTo>
                <a:cubicBezTo>
                  <a:pt x="8491149" y="0"/>
                  <a:pt x="8522547" y="31398"/>
                  <a:pt x="8522547" y="70129"/>
                </a:cubicBezTo>
                <a:lnTo>
                  <a:pt x="8522547" y="631165"/>
                </a:lnTo>
                <a:cubicBezTo>
                  <a:pt x="8522547" y="669896"/>
                  <a:pt x="8491149" y="701294"/>
                  <a:pt x="8452418" y="701294"/>
                </a:cubicBezTo>
                <a:lnTo>
                  <a:pt x="70129" y="701294"/>
                </a:lnTo>
                <a:cubicBezTo>
                  <a:pt x="31398" y="701294"/>
                  <a:pt x="0" y="669896"/>
                  <a:pt x="0" y="631165"/>
                </a:cubicBezTo>
                <a:lnTo>
                  <a:pt x="0" y="7012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4840" tIns="134840" rIns="1293792" bIns="134840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0" i="0" kern="1200"/>
              <a:t>User-Centric Experience.</a:t>
            </a:r>
            <a:endParaRPr lang="en-US" sz="3000" kern="120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A5DBBD2-A4A0-D7AF-60EE-3B9DE526F169}"/>
              </a:ext>
            </a:extLst>
          </p:cNvPr>
          <p:cNvSpPr/>
          <p:nvPr/>
        </p:nvSpPr>
        <p:spPr>
          <a:xfrm>
            <a:off x="2695785" y="5178806"/>
            <a:ext cx="8522547" cy="701294"/>
          </a:xfrm>
          <a:custGeom>
            <a:avLst/>
            <a:gdLst>
              <a:gd name="connsiteX0" fmla="*/ 0 w 8522547"/>
              <a:gd name="connsiteY0" fmla="*/ 70129 h 701294"/>
              <a:gd name="connsiteX1" fmla="*/ 70129 w 8522547"/>
              <a:gd name="connsiteY1" fmla="*/ 0 h 701294"/>
              <a:gd name="connsiteX2" fmla="*/ 8452418 w 8522547"/>
              <a:gd name="connsiteY2" fmla="*/ 0 h 701294"/>
              <a:gd name="connsiteX3" fmla="*/ 8522547 w 8522547"/>
              <a:gd name="connsiteY3" fmla="*/ 70129 h 701294"/>
              <a:gd name="connsiteX4" fmla="*/ 8522547 w 8522547"/>
              <a:gd name="connsiteY4" fmla="*/ 631165 h 701294"/>
              <a:gd name="connsiteX5" fmla="*/ 8452418 w 8522547"/>
              <a:gd name="connsiteY5" fmla="*/ 701294 h 701294"/>
              <a:gd name="connsiteX6" fmla="*/ 70129 w 8522547"/>
              <a:gd name="connsiteY6" fmla="*/ 701294 h 701294"/>
              <a:gd name="connsiteX7" fmla="*/ 0 w 8522547"/>
              <a:gd name="connsiteY7" fmla="*/ 631165 h 701294"/>
              <a:gd name="connsiteX8" fmla="*/ 0 w 8522547"/>
              <a:gd name="connsiteY8" fmla="*/ 70129 h 7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22547" h="701294">
                <a:moveTo>
                  <a:pt x="0" y="70129"/>
                </a:moveTo>
                <a:cubicBezTo>
                  <a:pt x="0" y="31398"/>
                  <a:pt x="31398" y="0"/>
                  <a:pt x="70129" y="0"/>
                </a:cubicBezTo>
                <a:lnTo>
                  <a:pt x="8452418" y="0"/>
                </a:lnTo>
                <a:cubicBezTo>
                  <a:pt x="8491149" y="0"/>
                  <a:pt x="8522547" y="31398"/>
                  <a:pt x="8522547" y="70129"/>
                </a:cubicBezTo>
                <a:lnTo>
                  <a:pt x="8522547" y="631165"/>
                </a:lnTo>
                <a:cubicBezTo>
                  <a:pt x="8522547" y="669896"/>
                  <a:pt x="8491149" y="701294"/>
                  <a:pt x="8452418" y="701294"/>
                </a:cubicBezTo>
                <a:lnTo>
                  <a:pt x="70129" y="701294"/>
                </a:lnTo>
                <a:cubicBezTo>
                  <a:pt x="31398" y="701294"/>
                  <a:pt x="0" y="669896"/>
                  <a:pt x="0" y="631165"/>
                </a:cubicBezTo>
                <a:lnTo>
                  <a:pt x="0" y="7012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4840" tIns="134840" rIns="1304445" bIns="134841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0" i="0" kern="1200"/>
              <a:t>Robust Data Management.</a:t>
            </a:r>
            <a:endParaRPr lang="en-US" sz="3000" kern="120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A8C92BB-3825-593F-4A42-099A880C0E99}"/>
              </a:ext>
            </a:extLst>
          </p:cNvPr>
          <p:cNvSpPr/>
          <p:nvPr/>
        </p:nvSpPr>
        <p:spPr>
          <a:xfrm>
            <a:off x="8631855" y="3229527"/>
            <a:ext cx="455841" cy="455841"/>
          </a:xfrm>
          <a:custGeom>
            <a:avLst/>
            <a:gdLst>
              <a:gd name="connsiteX0" fmla="*/ 0 w 455841"/>
              <a:gd name="connsiteY0" fmla="*/ 250713 h 455841"/>
              <a:gd name="connsiteX1" fmla="*/ 102564 w 455841"/>
              <a:gd name="connsiteY1" fmla="*/ 250713 h 455841"/>
              <a:gd name="connsiteX2" fmla="*/ 102564 w 455841"/>
              <a:gd name="connsiteY2" fmla="*/ 0 h 455841"/>
              <a:gd name="connsiteX3" fmla="*/ 353277 w 455841"/>
              <a:gd name="connsiteY3" fmla="*/ 0 h 455841"/>
              <a:gd name="connsiteX4" fmla="*/ 353277 w 455841"/>
              <a:gd name="connsiteY4" fmla="*/ 250713 h 455841"/>
              <a:gd name="connsiteX5" fmla="*/ 455841 w 455841"/>
              <a:gd name="connsiteY5" fmla="*/ 250713 h 455841"/>
              <a:gd name="connsiteX6" fmla="*/ 227921 w 455841"/>
              <a:gd name="connsiteY6" fmla="*/ 455841 h 455841"/>
              <a:gd name="connsiteX7" fmla="*/ 0 w 455841"/>
              <a:gd name="connsiteY7" fmla="*/ 250713 h 455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841" h="455841">
                <a:moveTo>
                  <a:pt x="0" y="250713"/>
                </a:moveTo>
                <a:lnTo>
                  <a:pt x="102564" y="250713"/>
                </a:lnTo>
                <a:lnTo>
                  <a:pt x="102564" y="0"/>
                </a:lnTo>
                <a:lnTo>
                  <a:pt x="353277" y="0"/>
                </a:lnTo>
                <a:lnTo>
                  <a:pt x="353277" y="250713"/>
                </a:lnTo>
                <a:lnTo>
                  <a:pt x="455841" y="250713"/>
                </a:lnTo>
                <a:lnTo>
                  <a:pt x="227921" y="455841"/>
                </a:lnTo>
                <a:lnTo>
                  <a:pt x="0" y="250713"/>
                </a:lnTo>
                <a:close/>
              </a:path>
            </a:pathLst>
          </a:custGeom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9234" tIns="26670" rIns="129234" bIns="139491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100" kern="120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4B8E3D1-132C-D53D-6DE3-0DDA0683D0A4}"/>
              </a:ext>
            </a:extLst>
          </p:cNvPr>
          <p:cNvSpPr/>
          <p:nvPr/>
        </p:nvSpPr>
        <p:spPr>
          <a:xfrm>
            <a:off x="9345618" y="4058329"/>
            <a:ext cx="455841" cy="455841"/>
          </a:xfrm>
          <a:custGeom>
            <a:avLst/>
            <a:gdLst>
              <a:gd name="connsiteX0" fmla="*/ 0 w 455841"/>
              <a:gd name="connsiteY0" fmla="*/ 250713 h 455841"/>
              <a:gd name="connsiteX1" fmla="*/ 102564 w 455841"/>
              <a:gd name="connsiteY1" fmla="*/ 250713 h 455841"/>
              <a:gd name="connsiteX2" fmla="*/ 102564 w 455841"/>
              <a:gd name="connsiteY2" fmla="*/ 0 h 455841"/>
              <a:gd name="connsiteX3" fmla="*/ 353277 w 455841"/>
              <a:gd name="connsiteY3" fmla="*/ 0 h 455841"/>
              <a:gd name="connsiteX4" fmla="*/ 353277 w 455841"/>
              <a:gd name="connsiteY4" fmla="*/ 250713 h 455841"/>
              <a:gd name="connsiteX5" fmla="*/ 455841 w 455841"/>
              <a:gd name="connsiteY5" fmla="*/ 250713 h 455841"/>
              <a:gd name="connsiteX6" fmla="*/ 227921 w 455841"/>
              <a:gd name="connsiteY6" fmla="*/ 455841 h 455841"/>
              <a:gd name="connsiteX7" fmla="*/ 0 w 455841"/>
              <a:gd name="connsiteY7" fmla="*/ 250713 h 455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841" h="455841">
                <a:moveTo>
                  <a:pt x="0" y="250713"/>
                </a:moveTo>
                <a:lnTo>
                  <a:pt x="102564" y="250713"/>
                </a:lnTo>
                <a:lnTo>
                  <a:pt x="102564" y="0"/>
                </a:lnTo>
                <a:lnTo>
                  <a:pt x="353277" y="0"/>
                </a:lnTo>
                <a:lnTo>
                  <a:pt x="353277" y="250713"/>
                </a:lnTo>
                <a:lnTo>
                  <a:pt x="455841" y="250713"/>
                </a:lnTo>
                <a:lnTo>
                  <a:pt x="227921" y="455841"/>
                </a:lnTo>
                <a:lnTo>
                  <a:pt x="0" y="250713"/>
                </a:lnTo>
                <a:close/>
              </a:path>
            </a:pathLst>
          </a:custGeom>
        </p:spPr>
        <p:style>
          <a:lnRef idx="2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9234" tIns="26670" rIns="129234" bIns="139491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100" kern="12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45DB467-0BF3-D043-2515-6AE78DD1D6F2}"/>
              </a:ext>
            </a:extLst>
          </p:cNvPr>
          <p:cNvSpPr/>
          <p:nvPr/>
        </p:nvSpPr>
        <p:spPr>
          <a:xfrm>
            <a:off x="10048728" y="4887131"/>
            <a:ext cx="455841" cy="455841"/>
          </a:xfrm>
          <a:custGeom>
            <a:avLst/>
            <a:gdLst>
              <a:gd name="connsiteX0" fmla="*/ 0 w 455841"/>
              <a:gd name="connsiteY0" fmla="*/ 250713 h 455841"/>
              <a:gd name="connsiteX1" fmla="*/ 102564 w 455841"/>
              <a:gd name="connsiteY1" fmla="*/ 250713 h 455841"/>
              <a:gd name="connsiteX2" fmla="*/ 102564 w 455841"/>
              <a:gd name="connsiteY2" fmla="*/ 0 h 455841"/>
              <a:gd name="connsiteX3" fmla="*/ 353277 w 455841"/>
              <a:gd name="connsiteY3" fmla="*/ 0 h 455841"/>
              <a:gd name="connsiteX4" fmla="*/ 353277 w 455841"/>
              <a:gd name="connsiteY4" fmla="*/ 250713 h 455841"/>
              <a:gd name="connsiteX5" fmla="*/ 455841 w 455841"/>
              <a:gd name="connsiteY5" fmla="*/ 250713 h 455841"/>
              <a:gd name="connsiteX6" fmla="*/ 227921 w 455841"/>
              <a:gd name="connsiteY6" fmla="*/ 455841 h 455841"/>
              <a:gd name="connsiteX7" fmla="*/ 0 w 455841"/>
              <a:gd name="connsiteY7" fmla="*/ 250713 h 455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841" h="455841">
                <a:moveTo>
                  <a:pt x="0" y="250713"/>
                </a:moveTo>
                <a:lnTo>
                  <a:pt x="102564" y="250713"/>
                </a:lnTo>
                <a:lnTo>
                  <a:pt x="102564" y="0"/>
                </a:lnTo>
                <a:lnTo>
                  <a:pt x="353277" y="0"/>
                </a:lnTo>
                <a:lnTo>
                  <a:pt x="353277" y="250713"/>
                </a:lnTo>
                <a:lnTo>
                  <a:pt x="455841" y="250713"/>
                </a:lnTo>
                <a:lnTo>
                  <a:pt x="227921" y="455841"/>
                </a:lnTo>
                <a:lnTo>
                  <a:pt x="0" y="250713"/>
                </a:lnTo>
                <a:close/>
              </a:path>
            </a:pathLst>
          </a:custGeom>
        </p:spPr>
        <p:style>
          <a:ln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9234" tIns="26670" rIns="129234" bIns="139491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100" kern="1200"/>
          </a:p>
        </p:txBody>
      </p:sp>
    </p:spTree>
    <p:extLst>
      <p:ext uri="{BB962C8B-B14F-4D97-AF65-F5344CB8AC3E}">
        <p14:creationId xmlns:p14="http://schemas.microsoft.com/office/powerpoint/2010/main" val="2256398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1" grpId="0" animBg="1"/>
      <p:bldP spid="13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529C34-A0DB-3FA8-45FB-39396AC6B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Approach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 descr="Statistics">
            <a:extLst>
              <a:ext uri="{FF2B5EF4-FFF2-40B4-BE49-F238E27FC236}">
                <a16:creationId xmlns:a16="http://schemas.microsoft.com/office/drawing/2014/main" id="{8D7F0CA5-7839-C654-FDC0-98D6EEBCF447}"/>
              </a:ext>
            </a:extLst>
          </p:cNvPr>
          <p:cNvSpPr/>
          <p:nvPr/>
        </p:nvSpPr>
        <p:spPr>
          <a:xfrm>
            <a:off x="1256741" y="3386208"/>
            <a:ext cx="810000" cy="81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20E8CD7-60A7-8592-FB16-842505F401D9}"/>
              </a:ext>
            </a:extLst>
          </p:cNvPr>
          <p:cNvSpPr/>
          <p:nvPr/>
        </p:nvSpPr>
        <p:spPr>
          <a:xfrm>
            <a:off x="761740" y="4466291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0" i="0" kern="1200" dirty="0"/>
              <a:t>Understanding Data.</a:t>
            </a:r>
            <a:endParaRPr lang="en-US" sz="2200" kern="1200" dirty="0"/>
          </a:p>
        </p:txBody>
      </p:sp>
      <p:sp>
        <p:nvSpPr>
          <p:cNvPr id="8" name="Rectangle 7" descr="Artist">
            <a:extLst>
              <a:ext uri="{FF2B5EF4-FFF2-40B4-BE49-F238E27FC236}">
                <a16:creationId xmlns:a16="http://schemas.microsoft.com/office/drawing/2014/main" id="{FE7DE8D8-02C6-5A61-8FE0-2922B9F75F2E}"/>
              </a:ext>
            </a:extLst>
          </p:cNvPr>
          <p:cNvSpPr/>
          <p:nvPr/>
        </p:nvSpPr>
        <p:spPr>
          <a:xfrm>
            <a:off x="3371741" y="3386208"/>
            <a:ext cx="810000" cy="810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376969"/>
              <a:satOff val="-1613"/>
              <a:lumOff val="588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28D4A4D-F4F0-6578-0692-5F0317C49F96}"/>
              </a:ext>
            </a:extLst>
          </p:cNvPr>
          <p:cNvSpPr/>
          <p:nvPr/>
        </p:nvSpPr>
        <p:spPr>
          <a:xfrm>
            <a:off x="2876741" y="4466291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0" i="0" kern="1200"/>
              <a:t>Frontend Design.</a:t>
            </a:r>
            <a:endParaRPr lang="en-US" sz="2200" kern="1200"/>
          </a:p>
        </p:txBody>
      </p:sp>
      <p:sp>
        <p:nvSpPr>
          <p:cNvPr id="11" name="Rectangle 10" descr="Stethoscope">
            <a:extLst>
              <a:ext uri="{FF2B5EF4-FFF2-40B4-BE49-F238E27FC236}">
                <a16:creationId xmlns:a16="http://schemas.microsoft.com/office/drawing/2014/main" id="{FF2014F3-B42B-3EEE-689B-4687ABDC371C}"/>
              </a:ext>
            </a:extLst>
          </p:cNvPr>
          <p:cNvSpPr/>
          <p:nvPr/>
        </p:nvSpPr>
        <p:spPr>
          <a:xfrm>
            <a:off x="5486741" y="3386208"/>
            <a:ext cx="810000" cy="8100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753939"/>
              <a:satOff val="-3225"/>
              <a:lumOff val="1177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BDA2337-2C33-0220-3418-F4A5640614C4}"/>
              </a:ext>
            </a:extLst>
          </p:cNvPr>
          <p:cNvSpPr/>
          <p:nvPr/>
        </p:nvSpPr>
        <p:spPr>
          <a:xfrm>
            <a:off x="4991741" y="4466291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0" i="0" kern="1200"/>
              <a:t>CRUD Operations.</a:t>
            </a:r>
            <a:endParaRPr lang="en-US" sz="2200" kern="1200"/>
          </a:p>
        </p:txBody>
      </p:sp>
      <p:sp>
        <p:nvSpPr>
          <p:cNvPr id="15" name="Rectangle 14" descr="Warning">
            <a:extLst>
              <a:ext uri="{FF2B5EF4-FFF2-40B4-BE49-F238E27FC236}">
                <a16:creationId xmlns:a16="http://schemas.microsoft.com/office/drawing/2014/main" id="{051BC3E7-332D-5919-C629-1830C487CAC7}"/>
              </a:ext>
            </a:extLst>
          </p:cNvPr>
          <p:cNvSpPr/>
          <p:nvPr/>
        </p:nvSpPr>
        <p:spPr>
          <a:xfrm>
            <a:off x="7601741" y="3386208"/>
            <a:ext cx="810000" cy="810000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1130908"/>
              <a:satOff val="-4838"/>
              <a:lumOff val="176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FD26229-9344-31AC-F30B-2CF4B8501BCB}"/>
              </a:ext>
            </a:extLst>
          </p:cNvPr>
          <p:cNvSpPr/>
          <p:nvPr/>
        </p:nvSpPr>
        <p:spPr>
          <a:xfrm>
            <a:off x="7106741" y="4466291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0" i="0" kern="1200"/>
              <a:t>Error Handling.</a:t>
            </a:r>
            <a:endParaRPr lang="en-US" sz="2200" kern="1200"/>
          </a:p>
        </p:txBody>
      </p:sp>
      <p:sp>
        <p:nvSpPr>
          <p:cNvPr id="19" name="Rectangle 18" descr="Syncing Cloud">
            <a:extLst>
              <a:ext uri="{FF2B5EF4-FFF2-40B4-BE49-F238E27FC236}">
                <a16:creationId xmlns:a16="http://schemas.microsoft.com/office/drawing/2014/main" id="{2E4BDC55-1B59-41D8-37CC-BBEA80EB26B2}"/>
              </a:ext>
            </a:extLst>
          </p:cNvPr>
          <p:cNvSpPr/>
          <p:nvPr/>
        </p:nvSpPr>
        <p:spPr>
          <a:xfrm>
            <a:off x="9716741" y="3386208"/>
            <a:ext cx="810000" cy="810000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1507878"/>
              <a:satOff val="-6451"/>
              <a:lumOff val="2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00C42C32-8DC8-69D0-BCB9-6B8DB43D3FCB}"/>
              </a:ext>
            </a:extLst>
          </p:cNvPr>
          <p:cNvSpPr/>
          <p:nvPr/>
        </p:nvSpPr>
        <p:spPr>
          <a:xfrm>
            <a:off x="9221741" y="4466291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0" i="0" kern="1200"/>
              <a:t>Deployment.</a:t>
            </a:r>
            <a:endParaRPr lang="en-US" sz="2200" kern="1200"/>
          </a:p>
        </p:txBody>
      </p:sp>
    </p:spTree>
    <p:extLst>
      <p:ext uri="{BB962C8B-B14F-4D97-AF65-F5344CB8AC3E}">
        <p14:creationId xmlns:p14="http://schemas.microsoft.com/office/powerpoint/2010/main" val="571272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9" grpId="0"/>
      <p:bldP spid="11" grpId="0" animBg="1"/>
      <p:bldP spid="13" grpId="0"/>
      <p:bldP spid="15" grpId="0" animBg="1"/>
      <p:bldP spid="17" grpId="0"/>
      <p:bldP spid="19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3B435-F40E-F89B-73EA-A3C5A2476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096772"/>
            <a:ext cx="8267296" cy="1446550"/>
          </a:xfrm>
        </p:spPr>
        <p:txBody>
          <a:bodyPr>
            <a:normAutofit/>
          </a:bodyPr>
          <a:lstStyle/>
          <a:p>
            <a:r>
              <a:rPr lang="en-US" dirty="0"/>
              <a:t>Frontend</a:t>
            </a: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Cross 1050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41" name="Content Placeholder 2">
            <a:extLst>
              <a:ext uri="{FF2B5EF4-FFF2-40B4-BE49-F238E27FC236}">
                <a16:creationId xmlns:a16="http://schemas.microsoft.com/office/drawing/2014/main" id="{A13E732C-70F1-1509-3299-477BD02D5D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7229535"/>
              </p:ext>
            </p:extLst>
          </p:nvPr>
        </p:nvGraphicFramePr>
        <p:xfrm>
          <a:off x="565149" y="2692400"/>
          <a:ext cx="10653184" cy="318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4895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7" name="Rectangle 1056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3B435-F40E-F89B-73EA-A3C5A2476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</p:spPr>
        <p:txBody>
          <a:bodyPr>
            <a:normAutofit/>
          </a:bodyPr>
          <a:lstStyle/>
          <a:p>
            <a:r>
              <a:rPr lang="en-US" dirty="0"/>
              <a:t>Backend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Cross 1062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53" name="Content Placeholder 4">
            <a:extLst>
              <a:ext uri="{FF2B5EF4-FFF2-40B4-BE49-F238E27FC236}">
                <a16:creationId xmlns:a16="http://schemas.microsoft.com/office/drawing/2014/main" id="{69103E95-0DAC-7DEE-B0F2-2CECF8E900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9480270"/>
              </p:ext>
            </p:extLst>
          </p:nvPr>
        </p:nvGraphicFramePr>
        <p:xfrm>
          <a:off x="565149" y="2692400"/>
          <a:ext cx="10653184" cy="318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1840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C9205-E814-D51C-EA77-230582AEE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192" y="1204721"/>
            <a:ext cx="4133647" cy="1446550"/>
          </a:xfrm>
        </p:spPr>
        <p:txBody>
          <a:bodyPr>
            <a:normAutofit/>
          </a:bodyPr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5096C-2B18-AEAC-6F8D-94A4EAEE7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193" y="2691638"/>
            <a:ext cx="4133647" cy="31885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0" i="0">
                <a:effectLst/>
                <a:latin typeface="+mj-lt"/>
              </a:rPr>
              <a:t>Containerization with Docker</a:t>
            </a:r>
          </a:p>
          <a:p>
            <a:pPr>
              <a:lnSpc>
                <a:spcPct val="90000"/>
              </a:lnSpc>
            </a:pPr>
            <a:r>
              <a:rPr lang="en-US" sz="1700" b="0" i="0">
                <a:effectLst/>
                <a:latin typeface="+mj-lt"/>
              </a:rPr>
              <a:t>Facilitates easier deployment and management across various environments.</a:t>
            </a:r>
            <a:endParaRPr lang="en-US" sz="170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1700" b="0" i="0">
                <a:effectLst/>
                <a:latin typeface="+mj-lt"/>
              </a:rPr>
              <a:t>Kubernetes Compatibility</a:t>
            </a:r>
          </a:p>
          <a:p>
            <a:pPr>
              <a:lnSpc>
                <a:spcPct val="90000"/>
              </a:lnSpc>
            </a:pPr>
            <a:r>
              <a:rPr lang="en-US" sz="1700" b="0" i="0">
                <a:effectLst/>
                <a:latin typeface="+mj-lt"/>
              </a:rPr>
              <a:t>Docker images generated can be utilized within Kubernetes pods</a:t>
            </a:r>
            <a:endParaRPr lang="en-US" sz="170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1700" b="0" i="0">
                <a:effectLst/>
                <a:latin typeface="+mj-lt"/>
              </a:rPr>
              <a:t>Kubernetes Deployment in cloud environments like Amazon EKS (Elastic Kubernetes Service) on AWS.</a:t>
            </a:r>
            <a:endParaRPr lang="en-US" sz="1700">
              <a:latin typeface="+mj-lt"/>
            </a:endParaRPr>
          </a:p>
        </p:txBody>
      </p:sp>
      <p:pic>
        <p:nvPicPr>
          <p:cNvPr id="5" name="Picture 4" descr="Cargo shipping containers in a pile and on a semi-truck at a harbour">
            <a:extLst>
              <a:ext uri="{FF2B5EF4-FFF2-40B4-BE49-F238E27FC236}">
                <a16:creationId xmlns:a16="http://schemas.microsoft.com/office/drawing/2014/main" id="{23B3C6B3-8F51-A9A8-97BD-D9E368027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49" r="2351"/>
          <a:stretch/>
        </p:blipFill>
        <p:spPr>
          <a:xfrm>
            <a:off x="20" y="10"/>
            <a:ext cx="6967738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A12C7CBA-A034-9548-BC45-D37C25C00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032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9ED22-D9F5-F848-A98A-7181D4EE7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16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Camera Shutter">
            <a:extLst>
              <a:ext uri="{FF2B5EF4-FFF2-40B4-BE49-F238E27FC236}">
                <a16:creationId xmlns:a16="http://schemas.microsoft.com/office/drawing/2014/main" id="{99AC670C-7177-DE38-6DB1-640AEC941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">
            <a:extLst>
              <a:ext uri="{FF2B5EF4-FFF2-40B4-BE49-F238E27FC236}">
                <a16:creationId xmlns:a16="http://schemas.microsoft.com/office/drawing/2014/main" id="{86E439A5-A7E3-5047-A686-06C27A818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6772"/>
            <a:ext cx="11626840" cy="2374362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9408" y="2798169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6B330-A2F5-C84E-F69E-30F336C32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326" y="1344273"/>
            <a:ext cx="8037575" cy="14538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spc="-1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65597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men in matching clothes">
            <a:extLst>
              <a:ext uri="{FF2B5EF4-FFF2-40B4-BE49-F238E27FC236}">
                <a16:creationId xmlns:a16="http://schemas.microsoft.com/office/drawing/2014/main" id="{65C62AD3-8C39-AF51-6926-D93A8D37B9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06" r="17736" b="-1"/>
          <a:stretch/>
        </p:blipFill>
        <p:spPr>
          <a:xfrm>
            <a:off x="1764" y="10"/>
            <a:ext cx="5222474" cy="6857990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012D3DE8-D97E-7C4A-A951-51BC9267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096772"/>
            <a:ext cx="5222474" cy="5761228"/>
          </a:xfrm>
          <a:prstGeom prst="rect">
            <a:avLst/>
          </a:prstGeom>
          <a:gradFill flip="none" rotWithShape="1">
            <a:gsLst>
              <a:gs pos="32000">
                <a:schemeClr val="tx1">
                  <a:alpha val="67000"/>
                </a:schemeClr>
              </a:gs>
              <a:gs pos="0">
                <a:schemeClr val="tx1">
                  <a:alpha val="55000"/>
                </a:schemeClr>
              </a:gs>
              <a:gs pos="99000">
                <a:schemeClr val="tx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1914E-B3F7-9285-1625-7B2D19494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53972"/>
            <a:ext cx="4114800" cy="406493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Monthly Strategic Agenda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86015DA-2DBD-E1F1-DB8C-68E9A56B35E3}"/>
              </a:ext>
            </a:extLst>
          </p:cNvPr>
          <p:cNvSpPr/>
          <p:nvPr/>
        </p:nvSpPr>
        <p:spPr>
          <a:xfrm>
            <a:off x="6096000" y="1553972"/>
            <a:ext cx="4424671" cy="952027"/>
          </a:xfrm>
          <a:custGeom>
            <a:avLst/>
            <a:gdLst>
              <a:gd name="connsiteX0" fmla="*/ 0 w 4424671"/>
              <a:gd name="connsiteY0" fmla="*/ 95203 h 952027"/>
              <a:gd name="connsiteX1" fmla="*/ 95203 w 4424671"/>
              <a:gd name="connsiteY1" fmla="*/ 0 h 952027"/>
              <a:gd name="connsiteX2" fmla="*/ 4329468 w 4424671"/>
              <a:gd name="connsiteY2" fmla="*/ 0 h 952027"/>
              <a:gd name="connsiteX3" fmla="*/ 4424671 w 4424671"/>
              <a:gd name="connsiteY3" fmla="*/ 95203 h 952027"/>
              <a:gd name="connsiteX4" fmla="*/ 4424671 w 4424671"/>
              <a:gd name="connsiteY4" fmla="*/ 856824 h 952027"/>
              <a:gd name="connsiteX5" fmla="*/ 4329468 w 4424671"/>
              <a:gd name="connsiteY5" fmla="*/ 952027 h 952027"/>
              <a:gd name="connsiteX6" fmla="*/ 95203 w 4424671"/>
              <a:gd name="connsiteY6" fmla="*/ 952027 h 952027"/>
              <a:gd name="connsiteX7" fmla="*/ 0 w 4424671"/>
              <a:gd name="connsiteY7" fmla="*/ 856824 h 952027"/>
              <a:gd name="connsiteX8" fmla="*/ 0 w 4424671"/>
              <a:gd name="connsiteY8" fmla="*/ 95203 h 952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24671" h="952027">
                <a:moveTo>
                  <a:pt x="0" y="95203"/>
                </a:moveTo>
                <a:cubicBezTo>
                  <a:pt x="0" y="42624"/>
                  <a:pt x="42624" y="0"/>
                  <a:pt x="95203" y="0"/>
                </a:cubicBezTo>
                <a:lnTo>
                  <a:pt x="4329468" y="0"/>
                </a:lnTo>
                <a:cubicBezTo>
                  <a:pt x="4382047" y="0"/>
                  <a:pt x="4424671" y="42624"/>
                  <a:pt x="4424671" y="95203"/>
                </a:cubicBezTo>
                <a:lnTo>
                  <a:pt x="4424671" y="856824"/>
                </a:lnTo>
                <a:cubicBezTo>
                  <a:pt x="4424671" y="909403"/>
                  <a:pt x="4382047" y="952027"/>
                  <a:pt x="4329468" y="952027"/>
                </a:cubicBezTo>
                <a:lnTo>
                  <a:pt x="95203" y="952027"/>
                </a:lnTo>
                <a:cubicBezTo>
                  <a:pt x="42624" y="952027"/>
                  <a:pt x="0" y="909403"/>
                  <a:pt x="0" y="856824"/>
                </a:cubicBezTo>
                <a:lnTo>
                  <a:pt x="0" y="9520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464" tIns="96464" rIns="1148455" bIns="96464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/>
              <a:t>Week 1: Onboarding of Customers and Setting Up Infrastructure and Environment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6EC81F1-04B2-C0A5-3A96-B212282D0D30}"/>
              </a:ext>
            </a:extLst>
          </p:cNvPr>
          <p:cNvSpPr/>
          <p:nvPr/>
        </p:nvSpPr>
        <p:spPr>
          <a:xfrm>
            <a:off x="6466566" y="2679095"/>
            <a:ext cx="4424671" cy="952027"/>
          </a:xfrm>
          <a:custGeom>
            <a:avLst/>
            <a:gdLst>
              <a:gd name="connsiteX0" fmla="*/ 0 w 4424671"/>
              <a:gd name="connsiteY0" fmla="*/ 95203 h 952027"/>
              <a:gd name="connsiteX1" fmla="*/ 95203 w 4424671"/>
              <a:gd name="connsiteY1" fmla="*/ 0 h 952027"/>
              <a:gd name="connsiteX2" fmla="*/ 4329468 w 4424671"/>
              <a:gd name="connsiteY2" fmla="*/ 0 h 952027"/>
              <a:gd name="connsiteX3" fmla="*/ 4424671 w 4424671"/>
              <a:gd name="connsiteY3" fmla="*/ 95203 h 952027"/>
              <a:gd name="connsiteX4" fmla="*/ 4424671 w 4424671"/>
              <a:gd name="connsiteY4" fmla="*/ 856824 h 952027"/>
              <a:gd name="connsiteX5" fmla="*/ 4329468 w 4424671"/>
              <a:gd name="connsiteY5" fmla="*/ 952027 h 952027"/>
              <a:gd name="connsiteX6" fmla="*/ 95203 w 4424671"/>
              <a:gd name="connsiteY6" fmla="*/ 952027 h 952027"/>
              <a:gd name="connsiteX7" fmla="*/ 0 w 4424671"/>
              <a:gd name="connsiteY7" fmla="*/ 856824 h 952027"/>
              <a:gd name="connsiteX8" fmla="*/ 0 w 4424671"/>
              <a:gd name="connsiteY8" fmla="*/ 95203 h 952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24671" h="952027">
                <a:moveTo>
                  <a:pt x="0" y="95203"/>
                </a:moveTo>
                <a:cubicBezTo>
                  <a:pt x="0" y="42624"/>
                  <a:pt x="42624" y="0"/>
                  <a:pt x="95203" y="0"/>
                </a:cubicBezTo>
                <a:lnTo>
                  <a:pt x="4329468" y="0"/>
                </a:lnTo>
                <a:cubicBezTo>
                  <a:pt x="4382047" y="0"/>
                  <a:pt x="4424671" y="42624"/>
                  <a:pt x="4424671" y="95203"/>
                </a:cubicBezTo>
                <a:lnTo>
                  <a:pt x="4424671" y="856824"/>
                </a:lnTo>
                <a:cubicBezTo>
                  <a:pt x="4424671" y="909403"/>
                  <a:pt x="4382047" y="952027"/>
                  <a:pt x="4329468" y="952027"/>
                </a:cubicBezTo>
                <a:lnTo>
                  <a:pt x="95203" y="952027"/>
                </a:lnTo>
                <a:cubicBezTo>
                  <a:pt x="42624" y="952027"/>
                  <a:pt x="0" y="909403"/>
                  <a:pt x="0" y="856824"/>
                </a:cubicBezTo>
                <a:lnTo>
                  <a:pt x="0" y="9520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464" tIns="96464" rIns="1085848" bIns="96464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/>
              <a:t>Week 2: Search, Portfolio Page &amp; Mail Feature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371CC87-875A-343F-76D5-C2AD472AAF98}"/>
              </a:ext>
            </a:extLst>
          </p:cNvPr>
          <p:cNvSpPr/>
          <p:nvPr/>
        </p:nvSpPr>
        <p:spPr>
          <a:xfrm>
            <a:off x="6831601" y="3804218"/>
            <a:ext cx="4424671" cy="952027"/>
          </a:xfrm>
          <a:custGeom>
            <a:avLst/>
            <a:gdLst>
              <a:gd name="connsiteX0" fmla="*/ 0 w 4424671"/>
              <a:gd name="connsiteY0" fmla="*/ 95203 h 952027"/>
              <a:gd name="connsiteX1" fmla="*/ 95203 w 4424671"/>
              <a:gd name="connsiteY1" fmla="*/ 0 h 952027"/>
              <a:gd name="connsiteX2" fmla="*/ 4329468 w 4424671"/>
              <a:gd name="connsiteY2" fmla="*/ 0 h 952027"/>
              <a:gd name="connsiteX3" fmla="*/ 4424671 w 4424671"/>
              <a:gd name="connsiteY3" fmla="*/ 95203 h 952027"/>
              <a:gd name="connsiteX4" fmla="*/ 4424671 w 4424671"/>
              <a:gd name="connsiteY4" fmla="*/ 856824 h 952027"/>
              <a:gd name="connsiteX5" fmla="*/ 4329468 w 4424671"/>
              <a:gd name="connsiteY5" fmla="*/ 952027 h 952027"/>
              <a:gd name="connsiteX6" fmla="*/ 95203 w 4424671"/>
              <a:gd name="connsiteY6" fmla="*/ 952027 h 952027"/>
              <a:gd name="connsiteX7" fmla="*/ 0 w 4424671"/>
              <a:gd name="connsiteY7" fmla="*/ 856824 h 952027"/>
              <a:gd name="connsiteX8" fmla="*/ 0 w 4424671"/>
              <a:gd name="connsiteY8" fmla="*/ 95203 h 952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24671" h="952027">
                <a:moveTo>
                  <a:pt x="0" y="95203"/>
                </a:moveTo>
                <a:cubicBezTo>
                  <a:pt x="0" y="42624"/>
                  <a:pt x="42624" y="0"/>
                  <a:pt x="95203" y="0"/>
                </a:cubicBezTo>
                <a:lnTo>
                  <a:pt x="4329468" y="0"/>
                </a:lnTo>
                <a:cubicBezTo>
                  <a:pt x="4382047" y="0"/>
                  <a:pt x="4424671" y="42624"/>
                  <a:pt x="4424671" y="95203"/>
                </a:cubicBezTo>
                <a:lnTo>
                  <a:pt x="4424671" y="856824"/>
                </a:lnTo>
                <a:cubicBezTo>
                  <a:pt x="4424671" y="909403"/>
                  <a:pt x="4382047" y="952027"/>
                  <a:pt x="4329468" y="952027"/>
                </a:cubicBezTo>
                <a:lnTo>
                  <a:pt x="95203" y="952027"/>
                </a:lnTo>
                <a:cubicBezTo>
                  <a:pt x="42624" y="952027"/>
                  <a:pt x="0" y="909403"/>
                  <a:pt x="0" y="856824"/>
                </a:cubicBezTo>
                <a:lnTo>
                  <a:pt x="0" y="9520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464" tIns="96464" rIns="1080318" bIns="96464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/>
              <a:t>Week 3: Develop a search recommendation system, model for predicting future growth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863D3349-929A-6586-5615-5846609F59AB}"/>
              </a:ext>
            </a:extLst>
          </p:cNvPr>
          <p:cNvSpPr/>
          <p:nvPr/>
        </p:nvSpPr>
        <p:spPr>
          <a:xfrm>
            <a:off x="7202167" y="4929342"/>
            <a:ext cx="4424671" cy="952027"/>
          </a:xfrm>
          <a:custGeom>
            <a:avLst/>
            <a:gdLst>
              <a:gd name="connsiteX0" fmla="*/ 0 w 4424671"/>
              <a:gd name="connsiteY0" fmla="*/ 95203 h 952027"/>
              <a:gd name="connsiteX1" fmla="*/ 95203 w 4424671"/>
              <a:gd name="connsiteY1" fmla="*/ 0 h 952027"/>
              <a:gd name="connsiteX2" fmla="*/ 4329468 w 4424671"/>
              <a:gd name="connsiteY2" fmla="*/ 0 h 952027"/>
              <a:gd name="connsiteX3" fmla="*/ 4424671 w 4424671"/>
              <a:gd name="connsiteY3" fmla="*/ 95203 h 952027"/>
              <a:gd name="connsiteX4" fmla="*/ 4424671 w 4424671"/>
              <a:gd name="connsiteY4" fmla="*/ 856824 h 952027"/>
              <a:gd name="connsiteX5" fmla="*/ 4329468 w 4424671"/>
              <a:gd name="connsiteY5" fmla="*/ 952027 h 952027"/>
              <a:gd name="connsiteX6" fmla="*/ 95203 w 4424671"/>
              <a:gd name="connsiteY6" fmla="*/ 952027 h 952027"/>
              <a:gd name="connsiteX7" fmla="*/ 0 w 4424671"/>
              <a:gd name="connsiteY7" fmla="*/ 856824 h 952027"/>
              <a:gd name="connsiteX8" fmla="*/ 0 w 4424671"/>
              <a:gd name="connsiteY8" fmla="*/ 95203 h 952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24671" h="952027">
                <a:moveTo>
                  <a:pt x="0" y="95203"/>
                </a:moveTo>
                <a:cubicBezTo>
                  <a:pt x="0" y="42624"/>
                  <a:pt x="42624" y="0"/>
                  <a:pt x="95203" y="0"/>
                </a:cubicBezTo>
                <a:lnTo>
                  <a:pt x="4329468" y="0"/>
                </a:lnTo>
                <a:cubicBezTo>
                  <a:pt x="4382047" y="0"/>
                  <a:pt x="4424671" y="42624"/>
                  <a:pt x="4424671" y="95203"/>
                </a:cubicBezTo>
                <a:lnTo>
                  <a:pt x="4424671" y="856824"/>
                </a:lnTo>
                <a:cubicBezTo>
                  <a:pt x="4424671" y="909403"/>
                  <a:pt x="4382047" y="952027"/>
                  <a:pt x="4329468" y="952027"/>
                </a:cubicBezTo>
                <a:lnTo>
                  <a:pt x="95203" y="952027"/>
                </a:lnTo>
                <a:cubicBezTo>
                  <a:pt x="42624" y="952027"/>
                  <a:pt x="0" y="909403"/>
                  <a:pt x="0" y="856824"/>
                </a:cubicBezTo>
                <a:lnTo>
                  <a:pt x="0" y="9520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464" tIns="96464" rIns="1085848" bIns="96464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/>
              <a:t>Week 4: Integrating Models with Backend and Frontend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C305169-C17C-1643-B199-607595CC428B}"/>
              </a:ext>
            </a:extLst>
          </p:cNvPr>
          <p:cNvSpPr/>
          <p:nvPr/>
        </p:nvSpPr>
        <p:spPr>
          <a:xfrm>
            <a:off x="9901853" y="2283138"/>
            <a:ext cx="618817" cy="618817"/>
          </a:xfrm>
          <a:custGeom>
            <a:avLst/>
            <a:gdLst>
              <a:gd name="connsiteX0" fmla="*/ 0 w 618817"/>
              <a:gd name="connsiteY0" fmla="*/ 340349 h 618817"/>
              <a:gd name="connsiteX1" fmla="*/ 139234 w 618817"/>
              <a:gd name="connsiteY1" fmla="*/ 340349 h 618817"/>
              <a:gd name="connsiteX2" fmla="*/ 139234 w 618817"/>
              <a:gd name="connsiteY2" fmla="*/ 0 h 618817"/>
              <a:gd name="connsiteX3" fmla="*/ 479583 w 618817"/>
              <a:gd name="connsiteY3" fmla="*/ 0 h 618817"/>
              <a:gd name="connsiteX4" fmla="*/ 479583 w 618817"/>
              <a:gd name="connsiteY4" fmla="*/ 340349 h 618817"/>
              <a:gd name="connsiteX5" fmla="*/ 618817 w 618817"/>
              <a:gd name="connsiteY5" fmla="*/ 340349 h 618817"/>
              <a:gd name="connsiteX6" fmla="*/ 309409 w 618817"/>
              <a:gd name="connsiteY6" fmla="*/ 618817 h 618817"/>
              <a:gd name="connsiteX7" fmla="*/ 0 w 618817"/>
              <a:gd name="connsiteY7" fmla="*/ 340349 h 61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817" h="618817">
                <a:moveTo>
                  <a:pt x="0" y="340349"/>
                </a:moveTo>
                <a:lnTo>
                  <a:pt x="139234" y="340349"/>
                </a:lnTo>
                <a:lnTo>
                  <a:pt x="139234" y="0"/>
                </a:lnTo>
                <a:lnTo>
                  <a:pt x="479583" y="0"/>
                </a:lnTo>
                <a:lnTo>
                  <a:pt x="479583" y="340349"/>
                </a:lnTo>
                <a:lnTo>
                  <a:pt x="618817" y="340349"/>
                </a:lnTo>
                <a:lnTo>
                  <a:pt x="309409" y="618817"/>
                </a:lnTo>
                <a:lnTo>
                  <a:pt x="0" y="340349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794" tIns="35560" rIns="174794" bIns="188717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800" kern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2C46EC44-45DA-FECE-6CAD-068369E1C1AF}"/>
              </a:ext>
            </a:extLst>
          </p:cNvPr>
          <p:cNvSpPr/>
          <p:nvPr/>
        </p:nvSpPr>
        <p:spPr>
          <a:xfrm>
            <a:off x="10272419" y="3408262"/>
            <a:ext cx="618817" cy="618817"/>
          </a:xfrm>
          <a:custGeom>
            <a:avLst/>
            <a:gdLst>
              <a:gd name="connsiteX0" fmla="*/ 0 w 618817"/>
              <a:gd name="connsiteY0" fmla="*/ 340349 h 618817"/>
              <a:gd name="connsiteX1" fmla="*/ 139234 w 618817"/>
              <a:gd name="connsiteY1" fmla="*/ 340349 h 618817"/>
              <a:gd name="connsiteX2" fmla="*/ 139234 w 618817"/>
              <a:gd name="connsiteY2" fmla="*/ 0 h 618817"/>
              <a:gd name="connsiteX3" fmla="*/ 479583 w 618817"/>
              <a:gd name="connsiteY3" fmla="*/ 0 h 618817"/>
              <a:gd name="connsiteX4" fmla="*/ 479583 w 618817"/>
              <a:gd name="connsiteY4" fmla="*/ 340349 h 618817"/>
              <a:gd name="connsiteX5" fmla="*/ 618817 w 618817"/>
              <a:gd name="connsiteY5" fmla="*/ 340349 h 618817"/>
              <a:gd name="connsiteX6" fmla="*/ 309409 w 618817"/>
              <a:gd name="connsiteY6" fmla="*/ 618817 h 618817"/>
              <a:gd name="connsiteX7" fmla="*/ 0 w 618817"/>
              <a:gd name="connsiteY7" fmla="*/ 340349 h 61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817" h="618817">
                <a:moveTo>
                  <a:pt x="0" y="340349"/>
                </a:moveTo>
                <a:lnTo>
                  <a:pt x="139234" y="340349"/>
                </a:lnTo>
                <a:lnTo>
                  <a:pt x="139234" y="0"/>
                </a:lnTo>
                <a:lnTo>
                  <a:pt x="479583" y="0"/>
                </a:lnTo>
                <a:lnTo>
                  <a:pt x="479583" y="340349"/>
                </a:lnTo>
                <a:lnTo>
                  <a:pt x="618817" y="340349"/>
                </a:lnTo>
                <a:lnTo>
                  <a:pt x="309409" y="618817"/>
                </a:lnTo>
                <a:lnTo>
                  <a:pt x="0" y="340349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794" tIns="35560" rIns="174794" bIns="188717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800" kern="120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6C210E2-89E4-890B-7765-1650D942A463}"/>
              </a:ext>
            </a:extLst>
          </p:cNvPr>
          <p:cNvSpPr/>
          <p:nvPr/>
        </p:nvSpPr>
        <p:spPr>
          <a:xfrm>
            <a:off x="10637454" y="4533385"/>
            <a:ext cx="618817" cy="618817"/>
          </a:xfrm>
          <a:custGeom>
            <a:avLst/>
            <a:gdLst>
              <a:gd name="connsiteX0" fmla="*/ 0 w 618817"/>
              <a:gd name="connsiteY0" fmla="*/ 340349 h 618817"/>
              <a:gd name="connsiteX1" fmla="*/ 139234 w 618817"/>
              <a:gd name="connsiteY1" fmla="*/ 340349 h 618817"/>
              <a:gd name="connsiteX2" fmla="*/ 139234 w 618817"/>
              <a:gd name="connsiteY2" fmla="*/ 0 h 618817"/>
              <a:gd name="connsiteX3" fmla="*/ 479583 w 618817"/>
              <a:gd name="connsiteY3" fmla="*/ 0 h 618817"/>
              <a:gd name="connsiteX4" fmla="*/ 479583 w 618817"/>
              <a:gd name="connsiteY4" fmla="*/ 340349 h 618817"/>
              <a:gd name="connsiteX5" fmla="*/ 618817 w 618817"/>
              <a:gd name="connsiteY5" fmla="*/ 340349 h 618817"/>
              <a:gd name="connsiteX6" fmla="*/ 309409 w 618817"/>
              <a:gd name="connsiteY6" fmla="*/ 618817 h 618817"/>
              <a:gd name="connsiteX7" fmla="*/ 0 w 618817"/>
              <a:gd name="connsiteY7" fmla="*/ 340349 h 61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817" h="618817">
                <a:moveTo>
                  <a:pt x="0" y="340349"/>
                </a:moveTo>
                <a:lnTo>
                  <a:pt x="139234" y="340349"/>
                </a:lnTo>
                <a:lnTo>
                  <a:pt x="139234" y="0"/>
                </a:lnTo>
                <a:lnTo>
                  <a:pt x="479583" y="0"/>
                </a:lnTo>
                <a:lnTo>
                  <a:pt x="479583" y="340349"/>
                </a:lnTo>
                <a:lnTo>
                  <a:pt x="618817" y="340349"/>
                </a:lnTo>
                <a:lnTo>
                  <a:pt x="309409" y="618817"/>
                </a:lnTo>
                <a:lnTo>
                  <a:pt x="0" y="340349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794" tIns="35560" rIns="174794" bIns="188717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800" kern="120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F9A7C64A-7759-E942-8BF4-90D754872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2471" y="1096772"/>
            <a:ext cx="492517" cy="5761228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6E8F4613-F584-E34B-9CDA-FF05A0B4C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0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276E95-1B84-914C-B0C5-9FA065619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16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2" grpId="0" animBg="1"/>
      <p:bldP spid="14" grpId="0" animBg="1"/>
      <p:bldP spid="16" grpId="0" animBg="1"/>
    </p:bldLst>
  </p:timing>
</p:sld>
</file>

<file path=ppt/theme/theme1.xml><?xml version="1.0" encoding="utf-8"?>
<a:theme xmlns:a="http://schemas.openxmlformats.org/drawingml/2006/main" name="MadridVTI">
  <a:themeElements>
    <a:clrScheme name="AnalogousFromDarkSeedLeftStep">
      <a:dk1>
        <a:srgbClr val="000000"/>
      </a:dk1>
      <a:lt1>
        <a:srgbClr val="FFFFFF"/>
      </a:lt1>
      <a:dk2>
        <a:srgbClr val="37371F"/>
      </a:dk2>
      <a:lt2>
        <a:srgbClr val="E8E2E5"/>
      </a:lt2>
      <a:accent1>
        <a:srgbClr val="47B47D"/>
      </a:accent1>
      <a:accent2>
        <a:srgbClr val="3BB144"/>
      </a:accent2>
      <a:accent3>
        <a:srgbClr val="6BB246"/>
      </a:accent3>
      <a:accent4>
        <a:srgbClr val="90AC39"/>
      </a:accent4>
      <a:accent5>
        <a:srgbClr val="B3A046"/>
      </a:accent5>
      <a:accent6>
        <a:srgbClr val="B16C3B"/>
      </a:accent6>
      <a:hlink>
        <a:srgbClr val="86852C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68</TotalTime>
  <Words>285</Words>
  <Application>Microsoft Macintosh PowerPoint</Application>
  <PresentationFormat>Widescreen</PresentationFormat>
  <Paragraphs>46</Paragraphs>
  <Slides>10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Aptos</vt:lpstr>
      <vt:lpstr>Arial</vt:lpstr>
      <vt:lpstr>Avenir Next</vt:lpstr>
      <vt:lpstr>Seaford Display</vt:lpstr>
      <vt:lpstr>Söhne</vt:lpstr>
      <vt:lpstr>System Font Regular</vt:lpstr>
      <vt:lpstr>Tenorite</vt:lpstr>
      <vt:lpstr>MadridVTI</vt:lpstr>
      <vt:lpstr>Venture Vista</vt:lpstr>
      <vt:lpstr>Why VentureVista</vt:lpstr>
      <vt:lpstr>Key Features</vt:lpstr>
      <vt:lpstr>Approach</vt:lpstr>
      <vt:lpstr>Frontend</vt:lpstr>
      <vt:lpstr>Backend</vt:lpstr>
      <vt:lpstr>Deployment</vt:lpstr>
      <vt:lpstr>DEMO</vt:lpstr>
      <vt:lpstr>Monthly Strategic Agenda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Venture Vista</dc:title>
  <dc:creator>Yashwanth Swamy</dc:creator>
  <cp:lastModifiedBy>Yashwanth Swamy</cp:lastModifiedBy>
  <cp:revision>8</cp:revision>
  <dcterms:created xsi:type="dcterms:W3CDTF">2024-04-04T06:58:50Z</dcterms:created>
  <dcterms:modified xsi:type="dcterms:W3CDTF">2024-04-04T08:07:37Z</dcterms:modified>
</cp:coreProperties>
</file>